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1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9E742D-6735-48E3-8B03-2BD9ED1BE174}" type="doc">
      <dgm:prSet loTypeId="urn:microsoft.com/office/officeart/2005/8/layout/radial1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FDDDB1A-FB5C-454F-82FF-658780C298BB}">
      <dgm:prSet phldrT="[Text]"/>
      <dgm:spPr/>
      <dgm:t>
        <a:bodyPr/>
        <a:lstStyle/>
        <a:p>
          <a:r>
            <a:rPr lang="en-US" dirty="0" smtClean="0"/>
            <a:t>100</a:t>
          </a:r>
          <a:endParaRPr lang="en-US" dirty="0"/>
        </a:p>
      </dgm:t>
    </dgm:pt>
    <dgm:pt modelId="{B3281BCB-DA58-413C-A68E-C29387121CC2}" type="parTrans" cxnId="{2BA658FF-47E3-4404-AF1D-5B0AE1C6512B}">
      <dgm:prSet/>
      <dgm:spPr/>
      <dgm:t>
        <a:bodyPr/>
        <a:lstStyle/>
        <a:p>
          <a:endParaRPr lang="en-US"/>
        </a:p>
      </dgm:t>
    </dgm:pt>
    <dgm:pt modelId="{EF8C3D75-32DE-4D55-9179-6128B3A3456B}" type="sibTrans" cxnId="{2BA658FF-47E3-4404-AF1D-5B0AE1C6512B}">
      <dgm:prSet/>
      <dgm:spPr/>
      <dgm:t>
        <a:bodyPr/>
        <a:lstStyle/>
        <a:p>
          <a:endParaRPr lang="en-US"/>
        </a:p>
      </dgm:t>
    </dgm:pt>
    <dgm:pt modelId="{74383CFC-5195-4FAF-ACFE-114BBEFAA1CA}">
      <dgm:prSet phldrT="[Text]"/>
      <dgm:spPr/>
      <dgm:t>
        <a:bodyPr/>
        <a:lstStyle/>
        <a:p>
          <a:r>
            <a:rPr lang="en-US" dirty="0" smtClean="0"/>
            <a:t>50</a:t>
          </a:r>
        </a:p>
        <a:p>
          <a:r>
            <a:rPr lang="ar-EG" dirty="0" smtClean="0"/>
            <a:t>نظرى</a:t>
          </a:r>
          <a:endParaRPr lang="en-US" dirty="0"/>
        </a:p>
      </dgm:t>
    </dgm:pt>
    <dgm:pt modelId="{7A5C1AA2-AFED-4740-8727-E01FBD93E2DB}" type="parTrans" cxnId="{CC822A69-A615-4CCC-A7C8-EBD11B81DAF2}">
      <dgm:prSet/>
      <dgm:spPr/>
      <dgm:t>
        <a:bodyPr/>
        <a:lstStyle/>
        <a:p>
          <a:endParaRPr lang="en-US"/>
        </a:p>
      </dgm:t>
    </dgm:pt>
    <dgm:pt modelId="{25F721DC-E1B2-4257-B195-7AE5362D9D39}" type="sibTrans" cxnId="{CC822A69-A615-4CCC-A7C8-EBD11B81DAF2}">
      <dgm:prSet/>
      <dgm:spPr/>
      <dgm:t>
        <a:bodyPr/>
        <a:lstStyle/>
        <a:p>
          <a:endParaRPr lang="en-US"/>
        </a:p>
      </dgm:t>
    </dgm:pt>
    <dgm:pt modelId="{FC463E16-1BF7-410A-A9A1-10A4D6AEB133}">
      <dgm:prSet phldrT="[Text]" custT="1"/>
      <dgm:spPr/>
      <dgm:t>
        <a:bodyPr/>
        <a:lstStyle/>
        <a:p>
          <a:r>
            <a:rPr lang="en-US" sz="2800" b="1" dirty="0" smtClean="0">
              <a:cs typeface="+mj-cs"/>
            </a:rPr>
            <a:t>25</a:t>
          </a:r>
          <a:endParaRPr lang="ar-EG" sz="2800" b="1" dirty="0" smtClean="0">
            <a:cs typeface="+mj-cs"/>
          </a:endParaRPr>
        </a:p>
        <a:p>
          <a:r>
            <a:rPr lang="ar-EG" sz="2800" b="1" dirty="0" smtClean="0">
              <a:cs typeface="+mj-cs"/>
            </a:rPr>
            <a:t>عملى</a:t>
          </a:r>
          <a:endParaRPr lang="en-US" sz="2800" b="1" dirty="0">
            <a:cs typeface="+mj-cs"/>
          </a:endParaRPr>
        </a:p>
      </dgm:t>
    </dgm:pt>
    <dgm:pt modelId="{3A1C360D-C2B8-46AC-975A-70DFEAB70429}" type="parTrans" cxnId="{ACEF2BA0-74BB-4DFD-A9A3-93A7371059BE}">
      <dgm:prSet/>
      <dgm:spPr/>
      <dgm:t>
        <a:bodyPr/>
        <a:lstStyle/>
        <a:p>
          <a:endParaRPr lang="en-US"/>
        </a:p>
      </dgm:t>
    </dgm:pt>
    <dgm:pt modelId="{2C499684-DFE4-465E-9318-7137633FC6AF}" type="sibTrans" cxnId="{ACEF2BA0-74BB-4DFD-A9A3-93A7371059BE}">
      <dgm:prSet/>
      <dgm:spPr/>
      <dgm:t>
        <a:bodyPr/>
        <a:lstStyle/>
        <a:p>
          <a:endParaRPr lang="en-US"/>
        </a:p>
      </dgm:t>
    </dgm:pt>
    <dgm:pt modelId="{014CD7BB-E8E1-49F0-80DC-3389C26FBD0B}">
      <dgm:prSet phldrT="[Text]" custT="1"/>
      <dgm:spPr/>
      <dgm:t>
        <a:bodyPr/>
        <a:lstStyle/>
        <a:p>
          <a:r>
            <a:rPr lang="en-US" sz="2800" b="1" dirty="0" smtClean="0"/>
            <a:t>5</a:t>
          </a:r>
          <a:endParaRPr lang="ar-EG" sz="2800" b="1" dirty="0" smtClean="0"/>
        </a:p>
        <a:p>
          <a:r>
            <a:rPr lang="ar-EG" sz="2800" b="1" dirty="0" smtClean="0"/>
            <a:t>شفوى</a:t>
          </a:r>
          <a:endParaRPr lang="en-US" sz="2800" b="1" dirty="0"/>
        </a:p>
      </dgm:t>
    </dgm:pt>
    <dgm:pt modelId="{2307A36E-AE46-4767-AC9E-5F32E020D789}" type="parTrans" cxnId="{09A69113-7CEF-47A4-A541-6B0A51BBB419}">
      <dgm:prSet/>
      <dgm:spPr/>
      <dgm:t>
        <a:bodyPr/>
        <a:lstStyle/>
        <a:p>
          <a:endParaRPr lang="en-US"/>
        </a:p>
      </dgm:t>
    </dgm:pt>
    <dgm:pt modelId="{9BD30B14-CE8C-4516-9BF0-B78EDE2A12BC}" type="sibTrans" cxnId="{09A69113-7CEF-47A4-A541-6B0A51BBB419}">
      <dgm:prSet/>
      <dgm:spPr/>
      <dgm:t>
        <a:bodyPr/>
        <a:lstStyle/>
        <a:p>
          <a:endParaRPr lang="en-US"/>
        </a:p>
      </dgm:t>
    </dgm:pt>
    <dgm:pt modelId="{54ABC902-5C14-493D-A0BD-A1F4BF4E09A5}">
      <dgm:prSet phldrT="[Text]" custT="1"/>
      <dgm:spPr/>
      <dgm:t>
        <a:bodyPr/>
        <a:lstStyle/>
        <a:p>
          <a:r>
            <a:rPr lang="en-US" sz="2800" b="1" dirty="0" smtClean="0">
              <a:cs typeface="+mj-cs"/>
            </a:rPr>
            <a:t>5</a:t>
          </a:r>
          <a:endParaRPr lang="ar-EG" sz="2000" b="1" dirty="0" smtClean="0">
            <a:cs typeface="+mj-cs"/>
          </a:endParaRPr>
        </a:p>
        <a:p>
          <a:r>
            <a:rPr lang="ar-EG" sz="1800" b="1" dirty="0" smtClean="0">
              <a:cs typeface="+mj-cs"/>
            </a:rPr>
            <a:t>نصف فصلى</a:t>
          </a:r>
          <a:endParaRPr lang="en-US" sz="1800" b="1" dirty="0" smtClean="0">
            <a:cs typeface="+mj-cs"/>
          </a:endParaRPr>
        </a:p>
      </dgm:t>
    </dgm:pt>
    <dgm:pt modelId="{39F1473C-D12D-48A5-9F57-5106FA3940C5}" type="parTrans" cxnId="{1B84493A-FABA-4A4A-855E-7E89700D86C3}">
      <dgm:prSet/>
      <dgm:spPr/>
      <dgm:t>
        <a:bodyPr/>
        <a:lstStyle/>
        <a:p>
          <a:endParaRPr lang="en-US"/>
        </a:p>
      </dgm:t>
    </dgm:pt>
    <dgm:pt modelId="{9A8511E7-F9DE-4E63-8898-D6F0FED1E4BC}" type="sibTrans" cxnId="{1B84493A-FABA-4A4A-855E-7E89700D86C3}">
      <dgm:prSet/>
      <dgm:spPr/>
      <dgm:t>
        <a:bodyPr/>
        <a:lstStyle/>
        <a:p>
          <a:endParaRPr lang="en-US"/>
        </a:p>
      </dgm:t>
    </dgm:pt>
    <dgm:pt modelId="{E277160F-6AB1-4632-A671-4B05F15ECCC5}">
      <dgm:prSet custT="1"/>
      <dgm:spPr/>
      <dgm:t>
        <a:bodyPr/>
        <a:lstStyle/>
        <a:p>
          <a:pPr algn="ctr"/>
          <a:r>
            <a:rPr lang="en-US" sz="2000" b="1" dirty="0" smtClean="0"/>
            <a:t>15</a:t>
          </a:r>
        </a:p>
        <a:p>
          <a:pPr algn="r"/>
          <a:r>
            <a:rPr lang="ar-EG" sz="1600" b="1" dirty="0" smtClean="0"/>
            <a:t>تقييم مستمر</a:t>
          </a:r>
          <a:endParaRPr lang="en-US" sz="1600" b="1" dirty="0"/>
        </a:p>
      </dgm:t>
    </dgm:pt>
    <dgm:pt modelId="{3CA576E0-B9B3-4F21-A112-6CBB25386403}" type="parTrans" cxnId="{92D72ADE-D200-476D-AD63-6EA35F38E5C5}">
      <dgm:prSet/>
      <dgm:spPr/>
      <dgm:t>
        <a:bodyPr/>
        <a:lstStyle/>
        <a:p>
          <a:endParaRPr lang="en-US"/>
        </a:p>
      </dgm:t>
    </dgm:pt>
    <dgm:pt modelId="{0D4B9DEA-C7D2-4C0F-9AD7-8E47F19FC615}" type="sibTrans" cxnId="{92D72ADE-D200-476D-AD63-6EA35F38E5C5}">
      <dgm:prSet/>
      <dgm:spPr/>
      <dgm:t>
        <a:bodyPr/>
        <a:lstStyle/>
        <a:p>
          <a:endParaRPr lang="en-US"/>
        </a:p>
      </dgm:t>
    </dgm:pt>
    <dgm:pt modelId="{CB67BCDC-6E2A-44F5-870B-F72CD52748A1}" type="pres">
      <dgm:prSet presAssocID="{6A9E742D-6735-48E3-8B03-2BD9ED1BE17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F83D00-DEC3-4A1F-85A4-56C6B9BE94A3}" type="pres">
      <dgm:prSet presAssocID="{1FDDDB1A-FB5C-454F-82FF-658780C298BB}" presName="centerShape" presStyleLbl="node0" presStyleIdx="0" presStyleCnt="1"/>
      <dgm:spPr/>
      <dgm:t>
        <a:bodyPr/>
        <a:lstStyle/>
        <a:p>
          <a:endParaRPr lang="en-US"/>
        </a:p>
      </dgm:t>
    </dgm:pt>
    <dgm:pt modelId="{EA241BF5-E9E4-437E-AD26-725E86084469}" type="pres">
      <dgm:prSet presAssocID="{7A5C1AA2-AFED-4740-8727-E01FBD93E2DB}" presName="Name9" presStyleLbl="parChTrans1D2" presStyleIdx="0" presStyleCnt="5"/>
      <dgm:spPr/>
      <dgm:t>
        <a:bodyPr/>
        <a:lstStyle/>
        <a:p>
          <a:endParaRPr lang="en-US"/>
        </a:p>
      </dgm:t>
    </dgm:pt>
    <dgm:pt modelId="{A5C6F353-E25A-48EC-AC35-B8D831B36E1C}" type="pres">
      <dgm:prSet presAssocID="{7A5C1AA2-AFED-4740-8727-E01FBD93E2DB}" presName="connTx" presStyleLbl="parChTrans1D2" presStyleIdx="0" presStyleCnt="5"/>
      <dgm:spPr/>
      <dgm:t>
        <a:bodyPr/>
        <a:lstStyle/>
        <a:p>
          <a:endParaRPr lang="en-US"/>
        </a:p>
      </dgm:t>
    </dgm:pt>
    <dgm:pt modelId="{66FCD6AA-819D-40FB-9BE6-38CF93E736CE}" type="pres">
      <dgm:prSet presAssocID="{74383CFC-5195-4FAF-ACFE-114BBEFAA1C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011B5C-0DA9-46DC-9306-F4C4DCC3D22D}" type="pres">
      <dgm:prSet presAssocID="{3A1C360D-C2B8-46AC-975A-70DFEAB70429}" presName="Name9" presStyleLbl="parChTrans1D2" presStyleIdx="1" presStyleCnt="5"/>
      <dgm:spPr/>
      <dgm:t>
        <a:bodyPr/>
        <a:lstStyle/>
        <a:p>
          <a:endParaRPr lang="en-US"/>
        </a:p>
      </dgm:t>
    </dgm:pt>
    <dgm:pt modelId="{C8B028F2-531C-4C8B-8594-5B7665264C4B}" type="pres">
      <dgm:prSet presAssocID="{3A1C360D-C2B8-46AC-975A-70DFEAB70429}" presName="connTx" presStyleLbl="parChTrans1D2" presStyleIdx="1" presStyleCnt="5"/>
      <dgm:spPr/>
      <dgm:t>
        <a:bodyPr/>
        <a:lstStyle/>
        <a:p>
          <a:endParaRPr lang="en-US"/>
        </a:p>
      </dgm:t>
    </dgm:pt>
    <dgm:pt modelId="{C57D1E99-4198-4CDC-95A7-A2D07676591A}" type="pres">
      <dgm:prSet presAssocID="{FC463E16-1BF7-410A-A9A1-10A4D6AEB13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ABE64B-9B74-4A8C-97F4-F6BBC86A1DE2}" type="pres">
      <dgm:prSet presAssocID="{2307A36E-AE46-4767-AC9E-5F32E020D789}" presName="Name9" presStyleLbl="parChTrans1D2" presStyleIdx="2" presStyleCnt="5"/>
      <dgm:spPr/>
      <dgm:t>
        <a:bodyPr/>
        <a:lstStyle/>
        <a:p>
          <a:endParaRPr lang="en-US"/>
        </a:p>
      </dgm:t>
    </dgm:pt>
    <dgm:pt modelId="{27054617-A804-4762-A623-A1D50E2048F9}" type="pres">
      <dgm:prSet presAssocID="{2307A36E-AE46-4767-AC9E-5F32E020D789}" presName="connTx" presStyleLbl="parChTrans1D2" presStyleIdx="2" presStyleCnt="5"/>
      <dgm:spPr/>
      <dgm:t>
        <a:bodyPr/>
        <a:lstStyle/>
        <a:p>
          <a:endParaRPr lang="en-US"/>
        </a:p>
      </dgm:t>
    </dgm:pt>
    <dgm:pt modelId="{6B5AEA57-7F13-4743-8958-D510EEB11C41}" type="pres">
      <dgm:prSet presAssocID="{014CD7BB-E8E1-49F0-80DC-3389C26FBD0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3FB97F-88F8-4FFA-B9F6-EEDB4E12088C}" type="pres">
      <dgm:prSet presAssocID="{39F1473C-D12D-48A5-9F57-5106FA3940C5}" presName="Name9" presStyleLbl="parChTrans1D2" presStyleIdx="3" presStyleCnt="5"/>
      <dgm:spPr/>
      <dgm:t>
        <a:bodyPr/>
        <a:lstStyle/>
        <a:p>
          <a:endParaRPr lang="en-US"/>
        </a:p>
      </dgm:t>
    </dgm:pt>
    <dgm:pt modelId="{FB0354E4-D565-4C37-9458-CB2040EBCBFD}" type="pres">
      <dgm:prSet presAssocID="{39F1473C-D12D-48A5-9F57-5106FA3940C5}" presName="connTx" presStyleLbl="parChTrans1D2" presStyleIdx="3" presStyleCnt="5"/>
      <dgm:spPr/>
      <dgm:t>
        <a:bodyPr/>
        <a:lstStyle/>
        <a:p>
          <a:endParaRPr lang="en-US"/>
        </a:p>
      </dgm:t>
    </dgm:pt>
    <dgm:pt modelId="{A89F6569-05EA-4708-8F6B-AA1415BC3EE2}" type="pres">
      <dgm:prSet presAssocID="{54ABC902-5C14-493D-A0BD-A1F4BF4E09A5}" presName="node" presStyleLbl="node1" presStyleIdx="3" presStyleCnt="5" custScaleX="1131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2AD1B5-DB4C-4711-B11D-B6B968F087CF}" type="pres">
      <dgm:prSet presAssocID="{3CA576E0-B9B3-4F21-A112-6CBB25386403}" presName="Name9" presStyleLbl="parChTrans1D2" presStyleIdx="4" presStyleCnt="5"/>
      <dgm:spPr/>
      <dgm:t>
        <a:bodyPr/>
        <a:lstStyle/>
        <a:p>
          <a:endParaRPr lang="en-US"/>
        </a:p>
      </dgm:t>
    </dgm:pt>
    <dgm:pt modelId="{82DA527C-BB9C-471C-A122-1B3A3D9D26FE}" type="pres">
      <dgm:prSet presAssocID="{3CA576E0-B9B3-4F21-A112-6CBB25386403}" presName="connTx" presStyleLbl="parChTrans1D2" presStyleIdx="4" presStyleCnt="5"/>
      <dgm:spPr/>
      <dgm:t>
        <a:bodyPr/>
        <a:lstStyle/>
        <a:p>
          <a:endParaRPr lang="en-US"/>
        </a:p>
      </dgm:t>
    </dgm:pt>
    <dgm:pt modelId="{FC4973D2-67A8-4AD3-B687-71BC41610CA4}" type="pres">
      <dgm:prSet presAssocID="{E277160F-6AB1-4632-A671-4B05F15ECCC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D72ADE-D200-476D-AD63-6EA35F38E5C5}" srcId="{1FDDDB1A-FB5C-454F-82FF-658780C298BB}" destId="{E277160F-6AB1-4632-A671-4B05F15ECCC5}" srcOrd="4" destOrd="0" parTransId="{3CA576E0-B9B3-4F21-A112-6CBB25386403}" sibTransId="{0D4B9DEA-C7D2-4C0F-9AD7-8E47F19FC615}"/>
    <dgm:cxn modelId="{14F721C3-FBBB-4941-8D2E-9BC6659FAC8D}" type="presOf" srcId="{2307A36E-AE46-4767-AC9E-5F32E020D789}" destId="{51ABE64B-9B74-4A8C-97F4-F6BBC86A1DE2}" srcOrd="0" destOrd="0" presId="urn:microsoft.com/office/officeart/2005/8/layout/radial1"/>
    <dgm:cxn modelId="{B1A9B9C1-0E33-48A4-8F81-5C590126E963}" type="presOf" srcId="{54ABC902-5C14-493D-A0BD-A1F4BF4E09A5}" destId="{A89F6569-05EA-4708-8F6B-AA1415BC3EE2}" srcOrd="0" destOrd="0" presId="urn:microsoft.com/office/officeart/2005/8/layout/radial1"/>
    <dgm:cxn modelId="{D100113A-1B7C-4A81-8B65-B27B4FB35B4A}" type="presOf" srcId="{3CA576E0-B9B3-4F21-A112-6CBB25386403}" destId="{82DA527C-BB9C-471C-A122-1B3A3D9D26FE}" srcOrd="1" destOrd="0" presId="urn:microsoft.com/office/officeart/2005/8/layout/radial1"/>
    <dgm:cxn modelId="{85BA272D-4624-4124-A449-23BCBC4259DA}" type="presOf" srcId="{E277160F-6AB1-4632-A671-4B05F15ECCC5}" destId="{FC4973D2-67A8-4AD3-B687-71BC41610CA4}" srcOrd="0" destOrd="0" presId="urn:microsoft.com/office/officeart/2005/8/layout/radial1"/>
    <dgm:cxn modelId="{B12D6050-3193-4D00-8D0E-4E7E3A03CBE5}" type="presOf" srcId="{014CD7BB-E8E1-49F0-80DC-3389C26FBD0B}" destId="{6B5AEA57-7F13-4743-8958-D510EEB11C41}" srcOrd="0" destOrd="0" presId="urn:microsoft.com/office/officeart/2005/8/layout/radial1"/>
    <dgm:cxn modelId="{09A69113-7CEF-47A4-A541-6B0A51BBB419}" srcId="{1FDDDB1A-FB5C-454F-82FF-658780C298BB}" destId="{014CD7BB-E8E1-49F0-80DC-3389C26FBD0B}" srcOrd="2" destOrd="0" parTransId="{2307A36E-AE46-4767-AC9E-5F32E020D789}" sibTransId="{9BD30B14-CE8C-4516-9BF0-B78EDE2A12BC}"/>
    <dgm:cxn modelId="{0A3107FC-54A8-4B9E-8F61-C789668A0BFD}" type="presOf" srcId="{3A1C360D-C2B8-46AC-975A-70DFEAB70429}" destId="{C8B028F2-531C-4C8B-8594-5B7665264C4B}" srcOrd="1" destOrd="0" presId="urn:microsoft.com/office/officeart/2005/8/layout/radial1"/>
    <dgm:cxn modelId="{2BA658FF-47E3-4404-AF1D-5B0AE1C6512B}" srcId="{6A9E742D-6735-48E3-8B03-2BD9ED1BE174}" destId="{1FDDDB1A-FB5C-454F-82FF-658780C298BB}" srcOrd="0" destOrd="0" parTransId="{B3281BCB-DA58-413C-A68E-C29387121CC2}" sibTransId="{EF8C3D75-32DE-4D55-9179-6128B3A3456B}"/>
    <dgm:cxn modelId="{19C3D035-A058-4E56-B886-E5E8EC9ED9E5}" type="presOf" srcId="{74383CFC-5195-4FAF-ACFE-114BBEFAA1CA}" destId="{66FCD6AA-819D-40FB-9BE6-38CF93E736CE}" srcOrd="0" destOrd="0" presId="urn:microsoft.com/office/officeart/2005/8/layout/radial1"/>
    <dgm:cxn modelId="{ACEF2BA0-74BB-4DFD-A9A3-93A7371059BE}" srcId="{1FDDDB1A-FB5C-454F-82FF-658780C298BB}" destId="{FC463E16-1BF7-410A-A9A1-10A4D6AEB133}" srcOrd="1" destOrd="0" parTransId="{3A1C360D-C2B8-46AC-975A-70DFEAB70429}" sibTransId="{2C499684-DFE4-465E-9318-7137633FC6AF}"/>
    <dgm:cxn modelId="{35FE8618-6F0A-4ADD-85BA-CB575D1F0ABC}" type="presOf" srcId="{3CA576E0-B9B3-4F21-A112-6CBB25386403}" destId="{892AD1B5-DB4C-4711-B11D-B6B968F087CF}" srcOrd="0" destOrd="0" presId="urn:microsoft.com/office/officeart/2005/8/layout/radial1"/>
    <dgm:cxn modelId="{BD073AE1-8AAF-479C-94CC-ED8F81508D0E}" type="presOf" srcId="{39F1473C-D12D-48A5-9F57-5106FA3940C5}" destId="{703FB97F-88F8-4FFA-B9F6-EEDB4E12088C}" srcOrd="0" destOrd="0" presId="urn:microsoft.com/office/officeart/2005/8/layout/radial1"/>
    <dgm:cxn modelId="{CC822A69-A615-4CCC-A7C8-EBD11B81DAF2}" srcId="{1FDDDB1A-FB5C-454F-82FF-658780C298BB}" destId="{74383CFC-5195-4FAF-ACFE-114BBEFAA1CA}" srcOrd="0" destOrd="0" parTransId="{7A5C1AA2-AFED-4740-8727-E01FBD93E2DB}" sibTransId="{25F721DC-E1B2-4257-B195-7AE5362D9D39}"/>
    <dgm:cxn modelId="{26153516-1707-4196-BC5C-0F72259D31E5}" type="presOf" srcId="{1FDDDB1A-FB5C-454F-82FF-658780C298BB}" destId="{9BF83D00-DEC3-4A1F-85A4-56C6B9BE94A3}" srcOrd="0" destOrd="0" presId="urn:microsoft.com/office/officeart/2005/8/layout/radial1"/>
    <dgm:cxn modelId="{F2DD4A2A-EE10-4E5F-A52B-791E688111ED}" type="presOf" srcId="{39F1473C-D12D-48A5-9F57-5106FA3940C5}" destId="{FB0354E4-D565-4C37-9458-CB2040EBCBFD}" srcOrd="1" destOrd="0" presId="urn:microsoft.com/office/officeart/2005/8/layout/radial1"/>
    <dgm:cxn modelId="{EE0271AE-A9D1-4D48-9ECF-2A65A20666D9}" type="presOf" srcId="{7A5C1AA2-AFED-4740-8727-E01FBD93E2DB}" destId="{EA241BF5-E9E4-437E-AD26-725E86084469}" srcOrd="0" destOrd="0" presId="urn:microsoft.com/office/officeart/2005/8/layout/radial1"/>
    <dgm:cxn modelId="{C51A60F3-C1BB-4E0C-9982-5604183797C1}" type="presOf" srcId="{2307A36E-AE46-4767-AC9E-5F32E020D789}" destId="{27054617-A804-4762-A623-A1D50E2048F9}" srcOrd="1" destOrd="0" presId="urn:microsoft.com/office/officeart/2005/8/layout/radial1"/>
    <dgm:cxn modelId="{C1003CE9-91E4-4CDB-89C6-476F4A15A82A}" type="presOf" srcId="{6A9E742D-6735-48E3-8B03-2BD9ED1BE174}" destId="{CB67BCDC-6E2A-44F5-870B-F72CD52748A1}" srcOrd="0" destOrd="0" presId="urn:microsoft.com/office/officeart/2005/8/layout/radial1"/>
    <dgm:cxn modelId="{1B84493A-FABA-4A4A-855E-7E89700D86C3}" srcId="{1FDDDB1A-FB5C-454F-82FF-658780C298BB}" destId="{54ABC902-5C14-493D-A0BD-A1F4BF4E09A5}" srcOrd="3" destOrd="0" parTransId="{39F1473C-D12D-48A5-9F57-5106FA3940C5}" sibTransId="{9A8511E7-F9DE-4E63-8898-D6F0FED1E4BC}"/>
    <dgm:cxn modelId="{0DE43615-F3D6-4CEE-84A7-CA1513E699DB}" type="presOf" srcId="{FC463E16-1BF7-410A-A9A1-10A4D6AEB133}" destId="{C57D1E99-4198-4CDC-95A7-A2D07676591A}" srcOrd="0" destOrd="0" presId="urn:microsoft.com/office/officeart/2005/8/layout/radial1"/>
    <dgm:cxn modelId="{79CBFD73-DB6F-489A-B6C5-DA754E2316AD}" type="presOf" srcId="{7A5C1AA2-AFED-4740-8727-E01FBD93E2DB}" destId="{A5C6F353-E25A-48EC-AC35-B8D831B36E1C}" srcOrd="1" destOrd="0" presId="urn:microsoft.com/office/officeart/2005/8/layout/radial1"/>
    <dgm:cxn modelId="{73A8C2A1-89B0-4CB0-94B1-DD4E6595529F}" type="presOf" srcId="{3A1C360D-C2B8-46AC-975A-70DFEAB70429}" destId="{9B011B5C-0DA9-46DC-9306-F4C4DCC3D22D}" srcOrd="0" destOrd="0" presId="urn:microsoft.com/office/officeart/2005/8/layout/radial1"/>
    <dgm:cxn modelId="{31845B64-68F1-4674-BA52-8865064F9CBD}" type="presParOf" srcId="{CB67BCDC-6E2A-44F5-870B-F72CD52748A1}" destId="{9BF83D00-DEC3-4A1F-85A4-56C6B9BE94A3}" srcOrd="0" destOrd="0" presId="urn:microsoft.com/office/officeart/2005/8/layout/radial1"/>
    <dgm:cxn modelId="{0451C499-29D3-4E54-981E-3C2C9E7D95FA}" type="presParOf" srcId="{CB67BCDC-6E2A-44F5-870B-F72CD52748A1}" destId="{EA241BF5-E9E4-437E-AD26-725E86084469}" srcOrd="1" destOrd="0" presId="urn:microsoft.com/office/officeart/2005/8/layout/radial1"/>
    <dgm:cxn modelId="{95030F48-9C82-4728-BF03-B4E3A0BB5362}" type="presParOf" srcId="{EA241BF5-E9E4-437E-AD26-725E86084469}" destId="{A5C6F353-E25A-48EC-AC35-B8D831B36E1C}" srcOrd="0" destOrd="0" presId="urn:microsoft.com/office/officeart/2005/8/layout/radial1"/>
    <dgm:cxn modelId="{F345B6B9-9CC6-4E03-B547-77173C5B36E9}" type="presParOf" srcId="{CB67BCDC-6E2A-44F5-870B-F72CD52748A1}" destId="{66FCD6AA-819D-40FB-9BE6-38CF93E736CE}" srcOrd="2" destOrd="0" presId="urn:microsoft.com/office/officeart/2005/8/layout/radial1"/>
    <dgm:cxn modelId="{903640FF-127E-4D7D-8D25-CA1E4D5874B9}" type="presParOf" srcId="{CB67BCDC-6E2A-44F5-870B-F72CD52748A1}" destId="{9B011B5C-0DA9-46DC-9306-F4C4DCC3D22D}" srcOrd="3" destOrd="0" presId="urn:microsoft.com/office/officeart/2005/8/layout/radial1"/>
    <dgm:cxn modelId="{D1EAE8DE-6B47-44B5-A3A0-3F260E5BB3B5}" type="presParOf" srcId="{9B011B5C-0DA9-46DC-9306-F4C4DCC3D22D}" destId="{C8B028F2-531C-4C8B-8594-5B7665264C4B}" srcOrd="0" destOrd="0" presId="urn:microsoft.com/office/officeart/2005/8/layout/radial1"/>
    <dgm:cxn modelId="{33769BAE-055A-4347-933B-F0A524E3E6A7}" type="presParOf" srcId="{CB67BCDC-6E2A-44F5-870B-F72CD52748A1}" destId="{C57D1E99-4198-4CDC-95A7-A2D07676591A}" srcOrd="4" destOrd="0" presId="urn:microsoft.com/office/officeart/2005/8/layout/radial1"/>
    <dgm:cxn modelId="{B3B82F4C-DCC2-473F-AC1E-EBF72962DD2B}" type="presParOf" srcId="{CB67BCDC-6E2A-44F5-870B-F72CD52748A1}" destId="{51ABE64B-9B74-4A8C-97F4-F6BBC86A1DE2}" srcOrd="5" destOrd="0" presId="urn:microsoft.com/office/officeart/2005/8/layout/radial1"/>
    <dgm:cxn modelId="{C0085267-E86B-46AA-9F8C-200754856C4B}" type="presParOf" srcId="{51ABE64B-9B74-4A8C-97F4-F6BBC86A1DE2}" destId="{27054617-A804-4762-A623-A1D50E2048F9}" srcOrd="0" destOrd="0" presId="urn:microsoft.com/office/officeart/2005/8/layout/radial1"/>
    <dgm:cxn modelId="{FEFE708B-70E3-47F0-9984-94FC4BBD241E}" type="presParOf" srcId="{CB67BCDC-6E2A-44F5-870B-F72CD52748A1}" destId="{6B5AEA57-7F13-4743-8958-D510EEB11C41}" srcOrd="6" destOrd="0" presId="urn:microsoft.com/office/officeart/2005/8/layout/radial1"/>
    <dgm:cxn modelId="{F1F59C59-F195-44D3-94EC-6A0A55A5AF48}" type="presParOf" srcId="{CB67BCDC-6E2A-44F5-870B-F72CD52748A1}" destId="{703FB97F-88F8-4FFA-B9F6-EEDB4E12088C}" srcOrd="7" destOrd="0" presId="urn:microsoft.com/office/officeart/2005/8/layout/radial1"/>
    <dgm:cxn modelId="{9D476ABD-BFAF-413B-A15F-E8FAEFAB96E0}" type="presParOf" srcId="{703FB97F-88F8-4FFA-B9F6-EEDB4E12088C}" destId="{FB0354E4-D565-4C37-9458-CB2040EBCBFD}" srcOrd="0" destOrd="0" presId="urn:microsoft.com/office/officeart/2005/8/layout/radial1"/>
    <dgm:cxn modelId="{F48989E4-04DD-4E85-8E2D-EEEF1E41AA93}" type="presParOf" srcId="{CB67BCDC-6E2A-44F5-870B-F72CD52748A1}" destId="{A89F6569-05EA-4708-8F6B-AA1415BC3EE2}" srcOrd="8" destOrd="0" presId="urn:microsoft.com/office/officeart/2005/8/layout/radial1"/>
    <dgm:cxn modelId="{70E9AE1B-769E-4985-8C63-A921091D64B1}" type="presParOf" srcId="{CB67BCDC-6E2A-44F5-870B-F72CD52748A1}" destId="{892AD1B5-DB4C-4711-B11D-B6B968F087CF}" srcOrd="9" destOrd="0" presId="urn:microsoft.com/office/officeart/2005/8/layout/radial1"/>
    <dgm:cxn modelId="{25043522-EC9E-4FC8-BE4C-B294A9F9FBB6}" type="presParOf" srcId="{892AD1B5-DB4C-4711-B11D-B6B968F087CF}" destId="{82DA527C-BB9C-471C-A122-1B3A3D9D26FE}" srcOrd="0" destOrd="0" presId="urn:microsoft.com/office/officeart/2005/8/layout/radial1"/>
    <dgm:cxn modelId="{9CC85998-1A17-417D-AE68-7B0B07F6607A}" type="presParOf" srcId="{CB67BCDC-6E2A-44F5-870B-F72CD52748A1}" destId="{FC4973D2-67A8-4AD3-B687-71BC41610CA4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F83D00-DEC3-4A1F-85A4-56C6B9BE94A3}">
      <dsp:nvSpPr>
        <dsp:cNvPr id="0" name=""/>
        <dsp:cNvSpPr/>
      </dsp:nvSpPr>
      <dsp:spPr>
        <a:xfrm>
          <a:off x="2496825" y="1649491"/>
          <a:ext cx="1254749" cy="12547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100</a:t>
          </a:r>
          <a:endParaRPr lang="en-US" sz="4300" kern="1200" dirty="0"/>
        </a:p>
      </dsp:txBody>
      <dsp:txXfrm>
        <a:off x="2496825" y="1649491"/>
        <a:ext cx="1254749" cy="1254749"/>
      </dsp:txXfrm>
    </dsp:sp>
    <dsp:sp modelId="{EA241BF5-E9E4-437E-AD26-725E86084469}">
      <dsp:nvSpPr>
        <dsp:cNvPr id="0" name=""/>
        <dsp:cNvSpPr/>
      </dsp:nvSpPr>
      <dsp:spPr>
        <a:xfrm rot="16200000">
          <a:off x="2934925" y="1442143"/>
          <a:ext cx="378549" cy="36146"/>
        </a:xfrm>
        <a:custGeom>
          <a:avLst/>
          <a:gdLst/>
          <a:ahLst/>
          <a:cxnLst/>
          <a:rect l="0" t="0" r="0" b="0"/>
          <a:pathLst>
            <a:path>
              <a:moveTo>
                <a:pt x="0" y="18073"/>
              </a:moveTo>
              <a:lnTo>
                <a:pt x="378549" y="1807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6200000">
        <a:off x="3114736" y="1450752"/>
        <a:ext cx="18927" cy="18927"/>
      </dsp:txXfrm>
    </dsp:sp>
    <dsp:sp modelId="{66FCD6AA-819D-40FB-9BE6-38CF93E736CE}">
      <dsp:nvSpPr>
        <dsp:cNvPr id="0" name=""/>
        <dsp:cNvSpPr/>
      </dsp:nvSpPr>
      <dsp:spPr>
        <a:xfrm>
          <a:off x="2496825" y="16192"/>
          <a:ext cx="1254749" cy="125474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50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500" kern="1200" dirty="0" smtClean="0"/>
            <a:t>نظرى</a:t>
          </a:r>
          <a:endParaRPr lang="en-US" sz="2500" kern="1200" dirty="0"/>
        </a:p>
      </dsp:txBody>
      <dsp:txXfrm>
        <a:off x="2496825" y="16192"/>
        <a:ext cx="1254749" cy="1254749"/>
      </dsp:txXfrm>
    </dsp:sp>
    <dsp:sp modelId="{9B011B5C-0DA9-46DC-9306-F4C4DCC3D22D}">
      <dsp:nvSpPr>
        <dsp:cNvPr id="0" name=""/>
        <dsp:cNvSpPr/>
      </dsp:nvSpPr>
      <dsp:spPr>
        <a:xfrm rot="20520000">
          <a:off x="3711605" y="2006434"/>
          <a:ext cx="378549" cy="36146"/>
        </a:xfrm>
        <a:custGeom>
          <a:avLst/>
          <a:gdLst/>
          <a:ahLst/>
          <a:cxnLst/>
          <a:rect l="0" t="0" r="0" b="0"/>
          <a:pathLst>
            <a:path>
              <a:moveTo>
                <a:pt x="0" y="18073"/>
              </a:moveTo>
              <a:lnTo>
                <a:pt x="378549" y="1807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0520000">
        <a:off x="3891416" y="2015043"/>
        <a:ext cx="18927" cy="18927"/>
      </dsp:txXfrm>
    </dsp:sp>
    <dsp:sp modelId="{C57D1E99-4198-4CDC-95A7-A2D07676591A}">
      <dsp:nvSpPr>
        <dsp:cNvPr id="0" name=""/>
        <dsp:cNvSpPr/>
      </dsp:nvSpPr>
      <dsp:spPr>
        <a:xfrm>
          <a:off x="4050184" y="1144774"/>
          <a:ext cx="1254749" cy="1254749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cs typeface="+mj-cs"/>
            </a:rPr>
            <a:t>25</a:t>
          </a:r>
          <a:endParaRPr lang="ar-EG" sz="2800" b="1" kern="1200" dirty="0" smtClean="0">
            <a:cs typeface="+mj-cs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>
              <a:cs typeface="+mj-cs"/>
            </a:rPr>
            <a:t>عملى</a:t>
          </a:r>
          <a:endParaRPr lang="en-US" sz="2800" b="1" kern="1200" dirty="0">
            <a:cs typeface="+mj-cs"/>
          </a:endParaRPr>
        </a:p>
      </dsp:txBody>
      <dsp:txXfrm>
        <a:off x="4050184" y="1144774"/>
        <a:ext cx="1254749" cy="1254749"/>
      </dsp:txXfrm>
    </dsp:sp>
    <dsp:sp modelId="{51ABE64B-9B74-4A8C-97F4-F6BBC86A1DE2}">
      <dsp:nvSpPr>
        <dsp:cNvPr id="0" name=""/>
        <dsp:cNvSpPr/>
      </dsp:nvSpPr>
      <dsp:spPr>
        <a:xfrm rot="3240000">
          <a:off x="3414939" y="2919476"/>
          <a:ext cx="378549" cy="36146"/>
        </a:xfrm>
        <a:custGeom>
          <a:avLst/>
          <a:gdLst/>
          <a:ahLst/>
          <a:cxnLst/>
          <a:rect l="0" t="0" r="0" b="0"/>
          <a:pathLst>
            <a:path>
              <a:moveTo>
                <a:pt x="0" y="18073"/>
              </a:moveTo>
              <a:lnTo>
                <a:pt x="378549" y="1807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3240000">
        <a:off x="3594750" y="2928085"/>
        <a:ext cx="18927" cy="18927"/>
      </dsp:txXfrm>
    </dsp:sp>
    <dsp:sp modelId="{6B5AEA57-7F13-4743-8958-D510EEB11C41}">
      <dsp:nvSpPr>
        <dsp:cNvPr id="0" name=""/>
        <dsp:cNvSpPr/>
      </dsp:nvSpPr>
      <dsp:spPr>
        <a:xfrm>
          <a:off x="3456854" y="2970857"/>
          <a:ext cx="1254749" cy="125474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5</a:t>
          </a:r>
          <a:endParaRPr lang="ar-EG" sz="2800" b="1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/>
            <a:t>شفوى</a:t>
          </a:r>
          <a:endParaRPr lang="en-US" sz="2800" b="1" kern="1200" dirty="0"/>
        </a:p>
      </dsp:txBody>
      <dsp:txXfrm>
        <a:off x="3456854" y="2970857"/>
        <a:ext cx="1254749" cy="1254749"/>
      </dsp:txXfrm>
    </dsp:sp>
    <dsp:sp modelId="{703FB97F-88F8-4FFA-B9F6-EEDB4E12088C}">
      <dsp:nvSpPr>
        <dsp:cNvPr id="0" name=""/>
        <dsp:cNvSpPr/>
      </dsp:nvSpPr>
      <dsp:spPr>
        <a:xfrm rot="7560000">
          <a:off x="2474930" y="2909275"/>
          <a:ext cx="353331" cy="36146"/>
        </a:xfrm>
        <a:custGeom>
          <a:avLst/>
          <a:gdLst/>
          <a:ahLst/>
          <a:cxnLst/>
          <a:rect l="0" t="0" r="0" b="0"/>
          <a:pathLst>
            <a:path>
              <a:moveTo>
                <a:pt x="0" y="18073"/>
              </a:moveTo>
              <a:lnTo>
                <a:pt x="353331" y="1807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7560000">
        <a:off x="2642763" y="2918515"/>
        <a:ext cx="17666" cy="17666"/>
      </dsp:txXfrm>
    </dsp:sp>
    <dsp:sp modelId="{A89F6569-05EA-4708-8F6B-AA1415BC3EE2}">
      <dsp:nvSpPr>
        <dsp:cNvPr id="0" name=""/>
        <dsp:cNvSpPr/>
      </dsp:nvSpPr>
      <dsp:spPr>
        <a:xfrm>
          <a:off x="1454095" y="2970857"/>
          <a:ext cx="1420150" cy="125474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cs typeface="+mj-cs"/>
            </a:rPr>
            <a:t>5</a:t>
          </a:r>
          <a:endParaRPr lang="ar-EG" sz="2000" b="1" kern="1200" dirty="0" smtClean="0">
            <a:cs typeface="+mj-cs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800" b="1" kern="1200" dirty="0" smtClean="0">
              <a:cs typeface="+mj-cs"/>
            </a:rPr>
            <a:t>نصف فصلى</a:t>
          </a:r>
          <a:endParaRPr lang="en-US" sz="1800" b="1" kern="1200" dirty="0" smtClean="0">
            <a:cs typeface="+mj-cs"/>
          </a:endParaRPr>
        </a:p>
      </dsp:txBody>
      <dsp:txXfrm>
        <a:off x="1454095" y="2970857"/>
        <a:ext cx="1420150" cy="1254749"/>
      </dsp:txXfrm>
    </dsp:sp>
    <dsp:sp modelId="{892AD1B5-DB4C-4711-B11D-B6B968F087CF}">
      <dsp:nvSpPr>
        <dsp:cNvPr id="0" name=""/>
        <dsp:cNvSpPr/>
      </dsp:nvSpPr>
      <dsp:spPr>
        <a:xfrm rot="11880000">
          <a:off x="2158245" y="2006434"/>
          <a:ext cx="378549" cy="36146"/>
        </a:xfrm>
        <a:custGeom>
          <a:avLst/>
          <a:gdLst/>
          <a:ahLst/>
          <a:cxnLst/>
          <a:rect l="0" t="0" r="0" b="0"/>
          <a:pathLst>
            <a:path>
              <a:moveTo>
                <a:pt x="0" y="18073"/>
              </a:moveTo>
              <a:lnTo>
                <a:pt x="378549" y="1807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1880000">
        <a:off x="2338056" y="2015043"/>
        <a:ext cx="18927" cy="18927"/>
      </dsp:txXfrm>
    </dsp:sp>
    <dsp:sp modelId="{FC4973D2-67A8-4AD3-B687-71BC41610CA4}">
      <dsp:nvSpPr>
        <dsp:cNvPr id="0" name=""/>
        <dsp:cNvSpPr/>
      </dsp:nvSpPr>
      <dsp:spPr>
        <a:xfrm>
          <a:off x="943465" y="1144774"/>
          <a:ext cx="1254749" cy="1254749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15</a:t>
          </a:r>
        </a:p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600" b="1" kern="1200" dirty="0" smtClean="0"/>
            <a:t>تقييم مستمر</a:t>
          </a:r>
          <a:endParaRPr lang="en-US" sz="1600" b="1" kern="1200" dirty="0"/>
        </a:p>
      </dsp:txBody>
      <dsp:txXfrm>
        <a:off x="943465" y="1144774"/>
        <a:ext cx="1254749" cy="12547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1897F4-2A7D-44CF-8A5F-5BB92AB9DA97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ECB6E7-303E-4F1C-BDF7-4FDF00FBD9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CB6E7-303E-4F1C-BDF7-4FDF00FBD9D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9EB0FD16-689C-476C-8309-C7173C257513}"/>
              </a:ext>
            </a:extLst>
          </p:cNvPr>
          <p:cNvSpPr txBox="1"/>
          <p:nvPr/>
        </p:nvSpPr>
        <p:spPr>
          <a:xfrm>
            <a:off x="2971800" y="2438400"/>
            <a:ext cx="5459186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w Cen MT" panose="020B0602020104020603" pitchFamily="34" charset="0"/>
              </a:rPr>
              <a:t>WELCOME</a:t>
            </a:r>
          </a:p>
        </p:txBody>
      </p:sp>
      <p:grpSp>
        <p:nvGrpSpPr>
          <p:cNvPr id="3" name="Group 18">
            <a:extLst>
              <a:ext uri="{FF2B5EF4-FFF2-40B4-BE49-F238E27FC236}">
                <a16:creationId xmlns:a16="http://schemas.microsoft.com/office/drawing/2014/main" xmlns="" id="{C8A16B82-6A3C-46F5-8D32-072FDF89864A}"/>
              </a:ext>
            </a:extLst>
          </p:cNvPr>
          <p:cNvGrpSpPr/>
          <p:nvPr/>
        </p:nvGrpSpPr>
        <p:grpSpPr>
          <a:xfrm>
            <a:off x="-6977100" y="0"/>
            <a:ext cx="9442982" cy="6858000"/>
            <a:chOff x="-290920" y="0"/>
            <a:chExt cx="12590642" cy="685800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2F391CEE-E392-4A9D-BD11-6954B994FB42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7AC43ACA-5000-40E2-80D3-19833F9F1A3F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BE022673-C77C-4E8F-AF41-8B283703E87E}"/>
                </a:ext>
              </a:extLst>
            </p:cNvPr>
            <p:cNvSpPr txBox="1"/>
            <p:nvPr/>
          </p:nvSpPr>
          <p:spPr>
            <a:xfrm rot="16200000">
              <a:off x="10872792" y="3087012"/>
              <a:ext cx="1992086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about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xmlns="" id="{E8AD023B-AE8D-405F-90E6-27B0D47079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" name="Group 23">
            <a:extLst>
              <a:ext uri="{FF2B5EF4-FFF2-40B4-BE49-F238E27FC236}">
                <a16:creationId xmlns:a16="http://schemas.microsoft.com/office/drawing/2014/main" xmlns="" id="{69A27401-3327-4871-86AC-B461CA62C3AC}"/>
              </a:ext>
            </a:extLst>
          </p:cNvPr>
          <p:cNvGrpSpPr/>
          <p:nvPr/>
        </p:nvGrpSpPr>
        <p:grpSpPr>
          <a:xfrm>
            <a:off x="-6599088" y="0"/>
            <a:ext cx="8666418" cy="6858000"/>
            <a:chOff x="213096" y="0"/>
            <a:chExt cx="11555225" cy="685800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xmlns="" id="{706C029B-A799-4206-A656-A006D8F83990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63328131-EC42-4D6D-A247-91FD3D23E58C}"/>
                </a:ext>
              </a:extLst>
            </p:cNvPr>
            <p:cNvSpPr/>
            <p:nvPr/>
          </p:nvSpPr>
          <p:spPr>
            <a:xfrm>
              <a:off x="10492198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xmlns="" id="{3A728384-87ED-4E87-8F78-97EB653FDC67}"/>
                </a:ext>
              </a:extLst>
            </p:cNvPr>
            <p:cNvSpPr txBox="1"/>
            <p:nvPr/>
          </p:nvSpPr>
          <p:spPr>
            <a:xfrm rot="16200000">
              <a:off x="10341391" y="2998112"/>
              <a:ext cx="1992086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course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xmlns="" id="{2B44F548-697F-412D-9B99-861C2724638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" name="Group 28">
            <a:extLst>
              <a:ext uri="{FF2B5EF4-FFF2-40B4-BE49-F238E27FC236}">
                <a16:creationId xmlns:a16="http://schemas.microsoft.com/office/drawing/2014/main" xmlns="" id="{C0099890-786A-4F87-960D-5DADE5168909}"/>
              </a:ext>
            </a:extLst>
          </p:cNvPr>
          <p:cNvGrpSpPr/>
          <p:nvPr/>
        </p:nvGrpSpPr>
        <p:grpSpPr>
          <a:xfrm>
            <a:off x="-5885729" y="0"/>
            <a:ext cx="7539363" cy="6858000"/>
            <a:chOff x="491575" y="0"/>
            <a:chExt cx="10052484" cy="6858000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xmlns="" id="{CE9AAB1E-3A13-4745-A574-9EE6806378C9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1BC0F905-3F71-4932-B130-39D508C4D117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xmlns="" id="{93EC5869-A976-4328-A864-2BB04E7E7BFC}"/>
                </a:ext>
              </a:extLst>
            </p:cNvPr>
            <p:cNvSpPr txBox="1"/>
            <p:nvPr/>
          </p:nvSpPr>
          <p:spPr>
            <a:xfrm rot="16200000">
              <a:off x="9117129" y="3081889"/>
              <a:ext cx="1992086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marks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xmlns="" id="{7C8E4AB7-ADC0-4FEE-AE7A-994F5DAD3FE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71382190-201C-4BAE-91F3-296A26671C96}"/>
              </a:ext>
            </a:extLst>
          </p:cNvPr>
          <p:cNvSpPr/>
          <p:nvPr/>
        </p:nvSpPr>
        <p:spPr>
          <a:xfrm>
            <a:off x="-5971633" y="-1"/>
            <a:ext cx="4336026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866100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spd="med">
        <p159:morph option="byObject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Carbohydrates are distinguished into: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742950" indent="-742950">
              <a:buAutoNum type="arabicParenR"/>
            </a:pPr>
            <a:r>
              <a:rPr lang="en-US" sz="3600" b="1" u="sng" dirty="0" err="1" smtClean="0"/>
              <a:t>Monosaccharides</a:t>
            </a:r>
            <a:r>
              <a:rPr lang="en-US" sz="3600" b="1" u="sng" dirty="0" smtClean="0"/>
              <a:t>:</a:t>
            </a:r>
            <a:r>
              <a:rPr lang="en-US" sz="3600" b="1" dirty="0" smtClean="0"/>
              <a:t> sugars that can not be hydrolyzed into simpler sugars. </a:t>
            </a:r>
          </a:p>
          <a:p>
            <a:pPr marL="742950" indent="-742950">
              <a:buFont typeface="Wingdings" pitchFamily="2" charset="2"/>
              <a:buChar char="Ø"/>
            </a:pPr>
            <a:r>
              <a:rPr lang="en-US" sz="3600" b="1" dirty="0" smtClean="0"/>
              <a:t>They are named according to </a:t>
            </a:r>
            <a:r>
              <a:rPr lang="en-US" sz="3600" b="1" dirty="0" smtClean="0">
                <a:solidFill>
                  <a:srgbClr val="FFFF00"/>
                </a:solidFill>
              </a:rPr>
              <a:t>the number of carbon atoms present in the molecule</a:t>
            </a:r>
            <a:r>
              <a:rPr lang="en-US" sz="3600" b="1" dirty="0" smtClean="0"/>
              <a:t>:</a:t>
            </a:r>
          </a:p>
          <a:p>
            <a:pPr marL="742950" indent="-742950">
              <a:buFont typeface="Wingdings" pitchFamily="2" charset="2"/>
              <a:buChar char="Ø"/>
            </a:pPr>
            <a:r>
              <a:rPr lang="en-US" sz="3600" b="1" dirty="0" err="1" smtClean="0">
                <a:solidFill>
                  <a:srgbClr val="FFFF00"/>
                </a:solidFill>
              </a:rPr>
              <a:t>Hexoses</a:t>
            </a:r>
            <a:r>
              <a:rPr lang="en-US" sz="3600" b="1" dirty="0" smtClean="0"/>
              <a:t> (6 C): glucose, fructose, mannose, and </a:t>
            </a:r>
            <a:r>
              <a:rPr lang="en-US" sz="3600" b="1" dirty="0" err="1" smtClean="0"/>
              <a:t>galactose</a:t>
            </a:r>
            <a:r>
              <a:rPr lang="en-US" sz="3600" b="1" dirty="0" smtClean="0"/>
              <a:t>. </a:t>
            </a:r>
          </a:p>
          <a:p>
            <a:pPr marL="742950" indent="-742950">
              <a:buFont typeface="Wingdings" pitchFamily="2" charset="2"/>
              <a:buChar char="Ø"/>
            </a:pPr>
            <a:r>
              <a:rPr lang="en-US" sz="3600" b="1" dirty="0" err="1" smtClean="0">
                <a:solidFill>
                  <a:srgbClr val="FFFF00"/>
                </a:solidFill>
              </a:rPr>
              <a:t>Riboses</a:t>
            </a:r>
            <a:r>
              <a:rPr lang="en-US" sz="3600" b="1" dirty="0" smtClean="0"/>
              <a:t> (5 C): pentose. </a:t>
            </a:r>
          </a:p>
          <a:p>
            <a:pPr marL="742950" indent="-742950">
              <a:buFont typeface="Wingdings" pitchFamily="2" charset="2"/>
              <a:buChar char="Ø"/>
            </a:pPr>
            <a:r>
              <a:rPr lang="en-US" sz="3600" b="1" dirty="0" err="1" smtClean="0">
                <a:solidFill>
                  <a:srgbClr val="FFFF00"/>
                </a:solidFill>
              </a:rPr>
              <a:t>Trioses</a:t>
            </a:r>
            <a:r>
              <a:rPr lang="en-US" sz="3600" b="1" dirty="0" smtClean="0"/>
              <a:t> ( 3 C): </a:t>
            </a:r>
            <a:r>
              <a:rPr lang="en-US" sz="3600" b="1" dirty="0" err="1" smtClean="0"/>
              <a:t>dihydroxy­acetone</a:t>
            </a:r>
            <a:r>
              <a:rPr lang="en-US" sz="3600" b="1" dirty="0" smtClean="0"/>
              <a:t> and </a:t>
            </a:r>
            <a:r>
              <a:rPr lang="en-US" sz="3600" b="1" dirty="0" err="1" smtClean="0"/>
              <a:t>dihydroxy</a:t>
            </a:r>
            <a:r>
              <a:rPr lang="en-US" sz="3600" b="1" dirty="0" smtClean="0"/>
              <a:t>-acetone phosphate.</a:t>
            </a:r>
          </a:p>
          <a:p>
            <a:pPr marL="742950" indent="-742950">
              <a:buFont typeface="Wingdings" pitchFamily="2" charset="2"/>
              <a:buChar char="Ø"/>
            </a:pP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686800" cy="6477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2) </a:t>
            </a:r>
            <a:r>
              <a:rPr lang="en-US" sz="3600" b="1" u="sng" dirty="0" smtClean="0"/>
              <a:t>Disaccharides:</a:t>
            </a:r>
            <a:r>
              <a:rPr lang="en-US" sz="3600" dirty="0" smtClean="0"/>
              <a:t> </a:t>
            </a:r>
            <a:r>
              <a:rPr lang="en-US" dirty="0" smtClean="0"/>
              <a:t>their chemical formula is (C</a:t>
            </a:r>
            <a:r>
              <a:rPr lang="en-US" baseline="-25000" dirty="0" smtClean="0"/>
              <a:t>12</a:t>
            </a:r>
            <a:r>
              <a:rPr lang="en-US" dirty="0" smtClean="0"/>
              <a:t>H</a:t>
            </a:r>
            <a:r>
              <a:rPr lang="en-US" baseline="-25000" dirty="0" smtClean="0"/>
              <a:t>22</a:t>
            </a:r>
            <a:r>
              <a:rPr lang="en-US" dirty="0" smtClean="0"/>
              <a:t>O</a:t>
            </a:r>
            <a:r>
              <a:rPr lang="en-US" baseline="-25000" dirty="0" smtClean="0"/>
              <a:t>11</a:t>
            </a:r>
            <a:r>
              <a:rPr lang="en-US" dirty="0" smtClean="0"/>
              <a:t>) On hydrolysis a disaccharide yields two molecules of </a:t>
            </a:r>
            <a:r>
              <a:rPr lang="en-US" dirty="0" err="1" smtClean="0"/>
              <a:t>monosaccharides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FFFF00"/>
                </a:solidFill>
              </a:rPr>
              <a:t>Examples</a:t>
            </a:r>
            <a:r>
              <a:rPr lang="en-US" dirty="0" smtClean="0"/>
              <a:t>: maltose, sucrose, lactose, </a:t>
            </a:r>
            <a:r>
              <a:rPr lang="en-US" dirty="0" err="1" smtClean="0"/>
              <a:t>cellobiose</a:t>
            </a:r>
            <a:r>
              <a:rPr lang="en-US" dirty="0" smtClean="0"/>
              <a:t>, </a:t>
            </a:r>
            <a:r>
              <a:rPr lang="en-US" dirty="0" err="1" smtClean="0"/>
              <a:t>isomaltose</a:t>
            </a:r>
            <a:r>
              <a:rPr lang="en-US" dirty="0" smtClean="0"/>
              <a:t>.</a:t>
            </a:r>
            <a:endParaRPr lang="en-US" sz="3600" dirty="0" smtClean="0"/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solidFill>
                  <a:srgbClr val="FFFF00"/>
                </a:solidFill>
              </a:rPr>
              <a:t>Maltose</a:t>
            </a:r>
            <a:r>
              <a:rPr lang="en-US" sz="3600" dirty="0" smtClean="0"/>
              <a:t> </a:t>
            </a:r>
            <a:r>
              <a:rPr lang="en-US" dirty="0" smtClean="0"/>
              <a:t>composed of two glucose molecules linked together by α 1-4 </a:t>
            </a:r>
            <a:r>
              <a:rPr lang="en-US" dirty="0" err="1" smtClean="0"/>
              <a:t>glucosidic</a:t>
            </a:r>
            <a:r>
              <a:rPr lang="en-US" dirty="0" smtClean="0"/>
              <a:t> linkage. It is a reducing sugar, formed by of degradation of starch.</a:t>
            </a:r>
            <a:endParaRPr lang="en-US" sz="3600" b="1" dirty="0" smtClean="0"/>
          </a:p>
          <a:p>
            <a:pPr marL="742950" indent="-742950">
              <a:buFont typeface="Wingdings" pitchFamily="2" charset="2"/>
              <a:buChar char="Ø"/>
            </a:pPr>
            <a:endParaRPr lang="en-US" sz="3600" b="1" dirty="0"/>
          </a:p>
        </p:txBody>
      </p:sp>
      <p:pic>
        <p:nvPicPr>
          <p:cNvPr id="5" name="Picture 4" descr="Disaccharide formation. (a) formula for disaccharide (b) Maltose is... |  Download Scientific Diagram"/>
          <p:cNvPicPr/>
          <p:nvPr/>
        </p:nvPicPr>
        <p:blipFill>
          <a:blip r:embed="rId2" cstate="print"/>
          <a:srcRect t="7002" r="1145" b="65170"/>
          <a:stretch>
            <a:fillRect/>
          </a:stretch>
        </p:blipFill>
        <p:spPr bwMode="auto">
          <a:xfrm>
            <a:off x="2133600" y="4495800"/>
            <a:ext cx="6400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686800" cy="6477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solidFill>
                  <a:srgbClr val="FFFF00"/>
                </a:solidFill>
              </a:rPr>
              <a:t>Sucrose:</a:t>
            </a:r>
            <a:r>
              <a:rPr lang="en-US" sz="3600" dirty="0" smtClean="0"/>
              <a:t> molecule of glucose </a:t>
            </a:r>
            <a:r>
              <a:rPr lang="en-US" sz="3600" b="1" dirty="0" smtClean="0"/>
              <a:t>+</a:t>
            </a:r>
            <a:r>
              <a:rPr lang="en-US" sz="3600" dirty="0" smtClean="0"/>
              <a:t> one molecule of fructose. 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Sucrose is a </a:t>
            </a:r>
            <a:r>
              <a:rPr lang="en-US" sz="3600" dirty="0" smtClean="0">
                <a:solidFill>
                  <a:srgbClr val="FFFF00"/>
                </a:solidFill>
              </a:rPr>
              <a:t>non reducing sugar</a:t>
            </a:r>
            <a:r>
              <a:rPr lang="en-US" sz="3600" dirty="0" smtClean="0"/>
              <a:t>, because the reducing groups in both </a:t>
            </a:r>
            <a:r>
              <a:rPr lang="en-US" sz="3600" dirty="0" err="1" smtClean="0"/>
              <a:t>monosaccharides</a:t>
            </a:r>
            <a:r>
              <a:rPr lang="en-US" sz="3600" dirty="0" smtClean="0"/>
              <a:t> are involved in the linkage between the two sugar unites. </a:t>
            </a:r>
          </a:p>
          <a:p>
            <a:pPr marL="742950" indent="-742950">
              <a:buFont typeface="Wingdings" pitchFamily="2" charset="2"/>
              <a:buChar char="Ø"/>
            </a:pPr>
            <a:endParaRPr lang="en-US" sz="3600" b="1" dirty="0"/>
          </a:p>
        </p:txBody>
      </p:sp>
      <p:pic>
        <p:nvPicPr>
          <p:cNvPr id="4" name="Picture 3" descr="Disaccharide formation. (a) formula for disaccharide (b) Maltose is... |  Download Scientific Diagram"/>
          <p:cNvPicPr/>
          <p:nvPr/>
        </p:nvPicPr>
        <p:blipFill>
          <a:blip r:embed="rId2" cstate="print"/>
          <a:srcRect t="64811" r="1216"/>
          <a:stretch>
            <a:fillRect/>
          </a:stretch>
        </p:blipFill>
        <p:spPr bwMode="auto">
          <a:xfrm>
            <a:off x="1295400" y="3886200"/>
            <a:ext cx="642937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686800" cy="6477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solidFill>
                  <a:srgbClr val="FFFF00"/>
                </a:solidFill>
              </a:rPr>
              <a:t>Lactose:</a:t>
            </a:r>
            <a:r>
              <a:rPr lang="en-US" sz="3600" dirty="0" smtClean="0"/>
              <a:t> is a disaccharide present in milk. On hydrolysis it yields one molecule of glucose and one of </a:t>
            </a:r>
            <a:r>
              <a:rPr lang="en-US" sz="3600" dirty="0" err="1" smtClean="0"/>
              <a:t>galactose</a:t>
            </a:r>
            <a:r>
              <a:rPr lang="en-US" sz="3600" dirty="0" smtClean="0"/>
              <a:t>.</a:t>
            </a:r>
            <a:r>
              <a:rPr lang="en-US" sz="3600" b="1" dirty="0" smtClean="0"/>
              <a:t> </a:t>
            </a:r>
            <a:endParaRPr lang="en-US" sz="4000" b="1" dirty="0" smtClean="0"/>
          </a:p>
          <a:p>
            <a:pPr>
              <a:buFont typeface="Wingdings" pitchFamily="2" charset="2"/>
              <a:buChar char="Ø"/>
            </a:pPr>
            <a:r>
              <a:rPr lang="en-US" sz="3600" b="1" dirty="0" err="1" smtClean="0">
                <a:solidFill>
                  <a:srgbClr val="FFFF00"/>
                </a:solidFill>
              </a:rPr>
              <a:t>Cellobiose</a:t>
            </a:r>
            <a:r>
              <a:rPr lang="en-US" sz="3600" b="1" dirty="0" smtClean="0">
                <a:solidFill>
                  <a:srgbClr val="FFFF00"/>
                </a:solidFill>
              </a:rPr>
              <a:t>:</a:t>
            </a:r>
            <a:r>
              <a:rPr lang="en-US" sz="3600" dirty="0" smtClean="0"/>
              <a:t> is a disaccharide identical with maltose except in that it has a </a:t>
            </a:r>
            <a:r>
              <a:rPr lang="en-US" sz="3600" dirty="0" smtClean="0">
                <a:solidFill>
                  <a:srgbClr val="FFFF00"/>
                </a:solidFill>
              </a:rPr>
              <a:t>β 1-4 </a:t>
            </a:r>
            <a:r>
              <a:rPr lang="en-US" sz="3600" dirty="0" err="1" smtClean="0">
                <a:solidFill>
                  <a:srgbClr val="FFFF00"/>
                </a:solidFill>
              </a:rPr>
              <a:t>glucosidic</a:t>
            </a:r>
            <a:r>
              <a:rPr lang="en-US" sz="3600" dirty="0" smtClean="0">
                <a:solidFill>
                  <a:srgbClr val="FFFF00"/>
                </a:solidFill>
              </a:rPr>
              <a:t> linkage</a:t>
            </a:r>
            <a:r>
              <a:rPr lang="en-US" sz="3600" dirty="0" smtClean="0"/>
              <a:t>. It is a reducing sugar formed during </a:t>
            </a:r>
            <a:r>
              <a:rPr lang="en-US" sz="3600" dirty="0" smtClean="0">
                <a:solidFill>
                  <a:srgbClr val="FFFF00"/>
                </a:solidFill>
              </a:rPr>
              <a:t>hydrolysis of cellulose</a:t>
            </a:r>
            <a:r>
              <a:rPr lang="en-US" sz="3600" dirty="0" smtClean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err="1" smtClean="0">
                <a:solidFill>
                  <a:srgbClr val="FFFF00"/>
                </a:solidFill>
              </a:rPr>
              <a:t>lsomaltose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/>
              <a:t>is similar to maltose except in that it has an </a:t>
            </a:r>
            <a:r>
              <a:rPr lang="en-US" sz="3600" dirty="0" smtClean="0">
                <a:solidFill>
                  <a:srgbClr val="FFFF00"/>
                </a:solidFill>
              </a:rPr>
              <a:t>α l-6 </a:t>
            </a:r>
            <a:r>
              <a:rPr lang="en-US" sz="3600" dirty="0" err="1" smtClean="0">
                <a:solidFill>
                  <a:srgbClr val="FFFF00"/>
                </a:solidFill>
              </a:rPr>
              <a:t>glucosidic</a:t>
            </a:r>
            <a:r>
              <a:rPr lang="en-US" sz="3600" dirty="0" smtClean="0">
                <a:solidFill>
                  <a:srgbClr val="FFFF00"/>
                </a:solidFill>
              </a:rPr>
              <a:t> linkage</a:t>
            </a:r>
            <a:r>
              <a:rPr lang="en-US" sz="3600" dirty="0" smtClean="0"/>
              <a:t>. It is formed by </a:t>
            </a:r>
            <a:r>
              <a:rPr lang="en-US" sz="3600" dirty="0" smtClean="0">
                <a:solidFill>
                  <a:srgbClr val="FFFF00"/>
                </a:solidFill>
              </a:rPr>
              <a:t>hydrolysis of </a:t>
            </a:r>
            <a:r>
              <a:rPr lang="en-US" sz="3600" dirty="0" err="1" smtClean="0">
                <a:solidFill>
                  <a:srgbClr val="FFFF00"/>
                </a:solidFill>
              </a:rPr>
              <a:t>amylopectin</a:t>
            </a:r>
            <a:r>
              <a:rPr lang="en-US" sz="3600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pPr marL="742950" indent="-742950">
              <a:buFont typeface="Wingdings" pitchFamily="2" charset="2"/>
              <a:buChar char="Ø"/>
            </a:pP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686800" cy="6477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600" b="1" dirty="0" smtClean="0"/>
              <a:t>3)</a:t>
            </a:r>
            <a:r>
              <a:rPr lang="en-US" sz="3600" b="1" u="sng" dirty="0" smtClean="0"/>
              <a:t> </a:t>
            </a:r>
            <a:r>
              <a:rPr lang="en-US" sz="4600" b="1" u="sng" dirty="0" smtClean="0"/>
              <a:t>Polysaccharides:</a:t>
            </a:r>
            <a:r>
              <a:rPr lang="en-US" sz="4600" b="1" dirty="0" smtClean="0"/>
              <a:t> formed by the combination of a large number of </a:t>
            </a:r>
            <a:r>
              <a:rPr lang="en-US" sz="4600" b="1" dirty="0" err="1" smtClean="0"/>
              <a:t>monosaccharides</a:t>
            </a:r>
            <a:r>
              <a:rPr lang="en-US" sz="4600" b="1" dirty="0" smtClean="0"/>
              <a:t>. Glycogen and starch are polymers of glucose. </a:t>
            </a:r>
            <a:endParaRPr lang="en-US" sz="3600" b="1" dirty="0" smtClean="0"/>
          </a:p>
          <a:p>
            <a:pPr>
              <a:buFont typeface="Wingdings" pitchFamily="2" charset="2"/>
              <a:buChar char="Ø"/>
            </a:pPr>
            <a:r>
              <a:rPr lang="en-US" sz="4100" b="1" dirty="0" smtClean="0">
                <a:solidFill>
                  <a:srgbClr val="FFFF00"/>
                </a:solidFill>
              </a:rPr>
              <a:t>Starch:</a:t>
            </a:r>
            <a:r>
              <a:rPr lang="en-US" sz="4100" b="1" dirty="0" smtClean="0"/>
              <a:t> is the plant storage product polysaccharide. It consists of two components; </a:t>
            </a:r>
            <a:r>
              <a:rPr lang="en-US" sz="4100" b="1" dirty="0" err="1" smtClean="0">
                <a:solidFill>
                  <a:srgbClr val="FFFF00"/>
                </a:solidFill>
              </a:rPr>
              <a:t>amylose</a:t>
            </a:r>
            <a:r>
              <a:rPr lang="en-US" sz="4100" b="1" dirty="0" smtClean="0">
                <a:solidFill>
                  <a:srgbClr val="FFFF00"/>
                </a:solidFill>
              </a:rPr>
              <a:t> and </a:t>
            </a:r>
            <a:r>
              <a:rPr lang="en-US" sz="4100" b="1" dirty="0" err="1" smtClean="0">
                <a:solidFill>
                  <a:srgbClr val="FFFF00"/>
                </a:solidFill>
              </a:rPr>
              <a:t>amylopectin</a:t>
            </a:r>
            <a:r>
              <a:rPr lang="en-US" sz="4100" b="1" dirty="0" smtClean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sz="4100" b="1" dirty="0" smtClean="0">
                <a:solidFill>
                  <a:srgbClr val="FFFF00"/>
                </a:solidFill>
              </a:rPr>
              <a:t>Glycogen:</a:t>
            </a:r>
            <a:r>
              <a:rPr lang="en-US" sz="4100" b="1" dirty="0" smtClean="0"/>
              <a:t> is the animal storage product polysaccharide.</a:t>
            </a:r>
          </a:p>
          <a:p>
            <a:pPr>
              <a:buFont typeface="Wingdings" pitchFamily="2" charset="2"/>
              <a:buChar char="Ø"/>
            </a:pPr>
            <a:r>
              <a:rPr lang="en-US" sz="4100" b="1" dirty="0" err="1" smtClean="0">
                <a:solidFill>
                  <a:srgbClr val="FFFF00"/>
                </a:solidFill>
              </a:rPr>
              <a:t>Lnulin</a:t>
            </a:r>
            <a:r>
              <a:rPr lang="en-US" sz="4100" b="1" dirty="0" smtClean="0">
                <a:solidFill>
                  <a:srgbClr val="FFFF00"/>
                </a:solidFill>
              </a:rPr>
              <a:t>:</a:t>
            </a:r>
            <a:r>
              <a:rPr lang="en-US" sz="4100" b="1" dirty="0" smtClean="0"/>
              <a:t> is a storage of carbohydrate found in bulbs of many plants. It consists chiefly of </a:t>
            </a:r>
            <a:r>
              <a:rPr lang="en-US" sz="4100" b="1" dirty="0" smtClean="0">
                <a:solidFill>
                  <a:srgbClr val="FFFF00"/>
                </a:solidFill>
              </a:rPr>
              <a:t>fructose units</a:t>
            </a:r>
            <a:r>
              <a:rPr lang="en-US" sz="4100" b="1" dirty="0" smtClean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sz="4100" b="1" dirty="0" smtClean="0">
                <a:solidFill>
                  <a:srgbClr val="FFFF00"/>
                </a:solidFill>
              </a:rPr>
              <a:t>Cellulose: </a:t>
            </a:r>
            <a:r>
              <a:rPr lang="en-US" sz="4100" b="1" dirty="0" smtClean="0"/>
              <a:t>It is a major component of higher plants. It is a polymer of glucose, which can be obtained by total hydrolysis of cellulose, while partial hydrolysis by acid yields </a:t>
            </a:r>
            <a:r>
              <a:rPr lang="en-US" sz="4100" b="1" dirty="0" err="1" smtClean="0"/>
              <a:t>cellobiose</a:t>
            </a:r>
            <a:r>
              <a:rPr lang="en-US" sz="4100" b="1" dirty="0" smtClean="0"/>
              <a:t>. Cellulose is resistant to boiling. </a:t>
            </a:r>
          </a:p>
          <a:p>
            <a:pPr>
              <a:buFont typeface="Wingdings" pitchFamily="2" charset="2"/>
              <a:buChar char="Ø"/>
            </a:pPr>
            <a:endParaRPr lang="en-US" sz="4100" b="1" dirty="0" smtClean="0"/>
          </a:p>
          <a:p>
            <a:pPr>
              <a:buFont typeface="Wingdings" pitchFamily="2" charset="2"/>
              <a:buChar char="Ø"/>
            </a:pP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pPr marL="742950" indent="-742950">
              <a:buFont typeface="Wingdings" pitchFamily="2" charset="2"/>
              <a:buChar char="Ø"/>
            </a:pP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86836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Functions of Carbohydrates: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334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/>
              <a:t>1- Carbohydrates provide energy, but less than that provided by fats.</a:t>
            </a:r>
          </a:p>
          <a:p>
            <a:pPr>
              <a:buNone/>
            </a:pPr>
            <a:r>
              <a:rPr lang="en-US" sz="2800" b="1" dirty="0" smtClean="0"/>
              <a:t>2- Carbohydrates can be stored in the body in the form of glycogen in the liver or muscles. </a:t>
            </a:r>
          </a:p>
          <a:p>
            <a:pPr>
              <a:buNone/>
            </a:pPr>
            <a:r>
              <a:rPr lang="en-US" sz="2800" b="1" dirty="0" smtClean="0"/>
              <a:t>3- They can be transformed into fats. </a:t>
            </a:r>
          </a:p>
          <a:p>
            <a:pPr>
              <a:buNone/>
            </a:pPr>
            <a:r>
              <a:rPr lang="en-US" sz="2800" b="1" dirty="0" smtClean="0"/>
              <a:t>4- The </a:t>
            </a:r>
            <a:r>
              <a:rPr lang="en-US" sz="2800" b="1" dirty="0" err="1" smtClean="0"/>
              <a:t>mucoplysaccharides</a:t>
            </a:r>
            <a:r>
              <a:rPr lang="en-US" sz="2800" b="1" dirty="0" smtClean="0"/>
              <a:t> forming the cement substances. </a:t>
            </a:r>
          </a:p>
          <a:p>
            <a:pPr>
              <a:buNone/>
            </a:pPr>
            <a:r>
              <a:rPr lang="en-US" sz="2800" b="1" dirty="0" smtClean="0"/>
              <a:t>5- Heparin is a derivative of glucose (glycoprotein). </a:t>
            </a:r>
          </a:p>
          <a:p>
            <a:pPr>
              <a:buNone/>
            </a:pPr>
            <a:r>
              <a:rPr lang="en-US" sz="2800" b="1" dirty="0" smtClean="0"/>
              <a:t>6- </a:t>
            </a:r>
            <a:r>
              <a:rPr lang="en-US" sz="2800" b="1" dirty="0" err="1" smtClean="0"/>
              <a:t>Inulin</a:t>
            </a:r>
            <a:r>
              <a:rPr lang="en-US" sz="2800" b="1" dirty="0" smtClean="0"/>
              <a:t> is a measure of kidney function. </a:t>
            </a:r>
          </a:p>
          <a:p>
            <a:pPr>
              <a:buNone/>
            </a:pPr>
            <a:r>
              <a:rPr lang="en-US" sz="2800" b="1" dirty="0" smtClean="0"/>
              <a:t>7- Chitin forming the exoskeleton of some animals. </a:t>
            </a:r>
          </a:p>
          <a:p>
            <a:pPr>
              <a:buNone/>
            </a:pPr>
            <a:r>
              <a:rPr lang="en-US" sz="2800" b="1" dirty="0" smtClean="0"/>
              <a:t>8- Glycogen regulates the blood sugar contents.</a:t>
            </a:r>
            <a:endParaRPr lang="en-US" sz="28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534400" cy="102076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51816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FF00"/>
                </a:solidFill>
              </a:rPr>
              <a:t>Proteins </a:t>
            </a:r>
            <a:r>
              <a:rPr lang="en-US" b="1" dirty="0" smtClean="0"/>
              <a:t>are composed of </a:t>
            </a:r>
            <a:r>
              <a:rPr lang="en-US" b="1" dirty="0" smtClean="0">
                <a:solidFill>
                  <a:srgbClr val="FFFF00"/>
                </a:solidFill>
              </a:rPr>
              <a:t>carbon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FF00"/>
                </a:solidFill>
              </a:rPr>
              <a:t>hydrogen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FF00"/>
                </a:solidFill>
              </a:rPr>
              <a:t>oxygen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FFFF00"/>
                </a:solidFill>
              </a:rPr>
              <a:t>nitrogen</a:t>
            </a:r>
            <a:r>
              <a:rPr lang="en-US" b="1" dirty="0" smtClean="0"/>
              <a:t>. </a:t>
            </a:r>
            <a:r>
              <a:rPr lang="en-US" b="1" dirty="0" smtClean="0">
                <a:solidFill>
                  <a:srgbClr val="FFFF00"/>
                </a:solidFill>
              </a:rPr>
              <a:t>Sulfur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FFFF00"/>
                </a:solidFill>
              </a:rPr>
              <a:t>phosphorus</a:t>
            </a:r>
            <a:r>
              <a:rPr lang="en-US" b="1" dirty="0" smtClean="0"/>
              <a:t> may also included. </a:t>
            </a:r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Proteins </a:t>
            </a:r>
            <a:r>
              <a:rPr lang="en-US" b="1" dirty="0" smtClean="0"/>
              <a:t>is an important constituent of protoplasm. </a:t>
            </a:r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It </a:t>
            </a:r>
            <a:r>
              <a:rPr lang="en-US" b="1" dirty="0" smtClean="0"/>
              <a:t>is broken down into amino </a:t>
            </a:r>
            <a:r>
              <a:rPr lang="en-US" b="1" dirty="0" smtClean="0"/>
              <a:t>acids (20 </a:t>
            </a:r>
            <a:r>
              <a:rPr lang="en-US" b="1" dirty="0" smtClean="0"/>
              <a:t>amino acids </a:t>
            </a:r>
            <a:r>
              <a:rPr lang="en-US" b="1" dirty="0" smtClean="0"/>
              <a:t>).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 </a:t>
            </a:r>
            <a:r>
              <a:rPr lang="en-US" b="1" dirty="0" smtClean="0"/>
              <a:t>General </a:t>
            </a:r>
            <a:r>
              <a:rPr lang="en-US" b="1" dirty="0" smtClean="0"/>
              <a:t>formula of </a:t>
            </a:r>
            <a:r>
              <a:rPr lang="en-US" b="1" dirty="0" smtClean="0"/>
              <a:t>amino </a:t>
            </a:r>
            <a:r>
              <a:rPr lang="en-US" b="1" dirty="0" smtClean="0"/>
              <a:t>acids</a:t>
            </a:r>
            <a:endParaRPr lang="en-US" b="1" dirty="0"/>
          </a:p>
        </p:txBody>
      </p:sp>
      <p:pic>
        <p:nvPicPr>
          <p:cNvPr id="4" name="Picture 3" descr="General structural formula of amino acids (where R* can be H, CH 3 ,... |  Download Scientific Diagra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876800"/>
            <a:ext cx="27336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534400" cy="102076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dirty="0" smtClean="0"/>
              <a:t>Proteins are classified into: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51816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1) </a:t>
            </a:r>
            <a:r>
              <a:rPr lang="en-US" b="1" u="sng" dirty="0" smtClean="0">
                <a:solidFill>
                  <a:srgbClr val="FFC000"/>
                </a:solidFill>
              </a:rPr>
              <a:t>Simple </a:t>
            </a:r>
            <a:r>
              <a:rPr lang="en-US" b="1" u="sng" dirty="0" smtClean="0">
                <a:solidFill>
                  <a:srgbClr val="FFC000"/>
                </a:solidFill>
              </a:rPr>
              <a:t>proteins: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smtClean="0"/>
              <a:t>which on hydrolysis yield </a:t>
            </a:r>
            <a:r>
              <a:rPr lang="en-US" b="1" dirty="0" smtClean="0">
                <a:solidFill>
                  <a:srgbClr val="FFFF00"/>
                </a:solidFill>
              </a:rPr>
              <a:t>only amino acids. </a:t>
            </a:r>
            <a:r>
              <a:rPr lang="en-US" b="1" dirty="0" smtClean="0"/>
              <a:t>Albumin and globulin are simple proteins. </a:t>
            </a:r>
          </a:p>
          <a:p>
            <a:pPr>
              <a:buNone/>
            </a:pPr>
            <a:r>
              <a:rPr lang="en-US" b="1" dirty="0" smtClean="0"/>
              <a:t>2) </a:t>
            </a:r>
            <a:r>
              <a:rPr lang="en-US" b="1" u="sng" dirty="0" smtClean="0">
                <a:solidFill>
                  <a:srgbClr val="FFC000"/>
                </a:solidFill>
              </a:rPr>
              <a:t>Conjugated </a:t>
            </a:r>
            <a:r>
              <a:rPr lang="en-US" b="1" u="sng" dirty="0" smtClean="0">
                <a:solidFill>
                  <a:srgbClr val="FFC000"/>
                </a:solidFill>
              </a:rPr>
              <a:t>proteins: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smtClean="0"/>
              <a:t>which the protein molecule is attached with other molecules Like: </a:t>
            </a:r>
            <a:r>
              <a:rPr lang="en-US" b="1" dirty="0" smtClean="0">
                <a:solidFill>
                  <a:srgbClr val="FFFF00"/>
                </a:solidFill>
              </a:rPr>
              <a:t>lipoproteins</a:t>
            </a:r>
            <a:r>
              <a:rPr lang="en-US" b="1" dirty="0" smtClean="0"/>
              <a:t> (protein combined with lipids) e.g. cell membrane</a:t>
            </a:r>
            <a:r>
              <a:rPr lang="en-US" b="1" dirty="0" smtClean="0">
                <a:solidFill>
                  <a:srgbClr val="FFFF00"/>
                </a:solidFill>
              </a:rPr>
              <a:t>, </a:t>
            </a:r>
            <a:r>
              <a:rPr lang="en-US" b="1" dirty="0" err="1" smtClean="0">
                <a:solidFill>
                  <a:srgbClr val="FFFF00"/>
                </a:solidFill>
              </a:rPr>
              <a:t>glycoproteins</a:t>
            </a:r>
            <a:r>
              <a:rPr lang="en-US" b="1" dirty="0" smtClean="0">
                <a:solidFill>
                  <a:srgbClr val="FFFF00"/>
                </a:solidFill>
              </a:rPr>
              <a:t> or </a:t>
            </a:r>
            <a:r>
              <a:rPr lang="en-US" b="1" dirty="0" err="1" smtClean="0">
                <a:solidFill>
                  <a:srgbClr val="FFFF00"/>
                </a:solidFill>
              </a:rPr>
              <a:t>mucoproteins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/>
              <a:t>(protein combined with carbohydrates) e.g. heparin and </a:t>
            </a:r>
            <a:r>
              <a:rPr lang="en-US" b="1" dirty="0" err="1" smtClean="0">
                <a:solidFill>
                  <a:srgbClr val="FFFF00"/>
                </a:solidFill>
              </a:rPr>
              <a:t>nuclleoproteins</a:t>
            </a:r>
            <a:r>
              <a:rPr lang="en-US" b="1" dirty="0" smtClean="0"/>
              <a:t> (proteins combined </a:t>
            </a:r>
            <a:r>
              <a:rPr lang="en-US" b="1" dirty="0" smtClean="0"/>
              <a:t>RNA </a:t>
            </a:r>
            <a:r>
              <a:rPr lang="en-US" b="1" dirty="0" smtClean="0"/>
              <a:t>or </a:t>
            </a:r>
            <a:r>
              <a:rPr lang="en-US" b="1" dirty="0" smtClean="0"/>
              <a:t>DNA</a:t>
            </a:r>
            <a:r>
              <a:rPr lang="en-US" b="1" dirty="0" smtClean="0"/>
              <a:t>). </a:t>
            </a:r>
          </a:p>
          <a:p>
            <a:pPr>
              <a:buNone/>
            </a:pPr>
            <a:r>
              <a:rPr lang="en-US" b="1" dirty="0" smtClean="0"/>
              <a:t>3) </a:t>
            </a:r>
            <a:r>
              <a:rPr lang="en-US" b="1" u="sng" dirty="0" smtClean="0">
                <a:solidFill>
                  <a:srgbClr val="FFC000"/>
                </a:solidFill>
              </a:rPr>
              <a:t>Derived proteins</a:t>
            </a:r>
            <a:r>
              <a:rPr lang="en-US" b="1" dirty="0" smtClean="0">
                <a:solidFill>
                  <a:srgbClr val="FFC000"/>
                </a:solidFill>
              </a:rPr>
              <a:t>: </a:t>
            </a:r>
            <a:r>
              <a:rPr lang="en-US" b="1" dirty="0" smtClean="0"/>
              <a:t>which are formed by the breakdown of an original protein molecule either by </a:t>
            </a:r>
            <a:r>
              <a:rPr lang="en-US" b="1" dirty="0" smtClean="0">
                <a:solidFill>
                  <a:srgbClr val="FFFF00"/>
                </a:solidFill>
              </a:rPr>
              <a:t>acids or enzymes or by the effect of heat. </a:t>
            </a:r>
          </a:p>
          <a:p>
            <a:pPr>
              <a:buNone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8382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4000" b="1" dirty="0" smtClean="0"/>
              <a:t>Functions of Proteins: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2200" b="1" dirty="0" smtClean="0"/>
              <a:t>1- </a:t>
            </a:r>
            <a:r>
              <a:rPr lang="en-US" sz="2200" b="1" dirty="0" smtClean="0"/>
              <a:t>proteins are important in building up processes e.g. growth </a:t>
            </a:r>
            <a:r>
              <a:rPr lang="en-US" sz="2200" b="1" dirty="0" smtClean="0"/>
              <a:t> and repairing</a:t>
            </a:r>
            <a:r>
              <a:rPr lang="en-US" sz="2200" b="1" dirty="0" smtClean="0"/>
              <a:t>. </a:t>
            </a:r>
          </a:p>
          <a:p>
            <a:pPr>
              <a:buNone/>
            </a:pPr>
            <a:r>
              <a:rPr lang="en-US" sz="2200" b="1" dirty="0" smtClean="0"/>
              <a:t>2- </a:t>
            </a:r>
            <a:r>
              <a:rPr lang="en-US" sz="2200" b="1" dirty="0" smtClean="0"/>
              <a:t>Some hormones, </a:t>
            </a:r>
            <a:r>
              <a:rPr lang="en-US" sz="2200" b="1" dirty="0" smtClean="0"/>
              <a:t>enzymes</a:t>
            </a:r>
            <a:r>
              <a:rPr lang="en-US" sz="2200" b="1" dirty="0" smtClean="0"/>
              <a:t> </a:t>
            </a:r>
            <a:r>
              <a:rPr lang="en-US" sz="2200" b="1" dirty="0" smtClean="0"/>
              <a:t>and hemoglobin </a:t>
            </a:r>
            <a:r>
              <a:rPr lang="en-US" sz="2200" b="1" dirty="0" smtClean="0"/>
              <a:t>are proteins.</a:t>
            </a:r>
            <a:endParaRPr lang="en-US" sz="2200" b="1" dirty="0" smtClean="0"/>
          </a:p>
          <a:p>
            <a:pPr>
              <a:buNone/>
            </a:pPr>
            <a:r>
              <a:rPr lang="en-US" sz="2200" b="1" dirty="0" smtClean="0"/>
              <a:t>3- Proteins balance the water contents of the body. </a:t>
            </a:r>
          </a:p>
          <a:p>
            <a:pPr>
              <a:buNone/>
            </a:pPr>
            <a:r>
              <a:rPr lang="en-US" sz="2200" b="1" dirty="0" smtClean="0"/>
              <a:t>4- Plasma proteins and hemoglobin act for acid-base balance of blood. </a:t>
            </a:r>
          </a:p>
          <a:p>
            <a:pPr>
              <a:buNone/>
            </a:pPr>
            <a:r>
              <a:rPr lang="en-US" sz="2200" b="1" dirty="0" smtClean="0"/>
              <a:t>5</a:t>
            </a:r>
            <a:r>
              <a:rPr lang="en-US" sz="2200" b="1" i="1" dirty="0" smtClean="0"/>
              <a:t>- </a:t>
            </a:r>
            <a:r>
              <a:rPr lang="en-US" sz="2200" b="1" dirty="0" smtClean="0"/>
              <a:t>Antibodies are formed of proteins. </a:t>
            </a:r>
          </a:p>
          <a:p>
            <a:pPr>
              <a:buNone/>
            </a:pPr>
            <a:r>
              <a:rPr lang="en-US" sz="2200" b="1" dirty="0" smtClean="0"/>
              <a:t>6- The blood coagulation is formed of proteins. </a:t>
            </a:r>
          </a:p>
          <a:p>
            <a:pPr>
              <a:buNone/>
            </a:pPr>
            <a:r>
              <a:rPr lang="en-US" sz="2200" b="1" dirty="0" smtClean="0"/>
              <a:t>7- Proteins fanning the mucous secretions which help in swallowing of food and protect the epithelium of the alimentary canal. </a:t>
            </a:r>
          </a:p>
          <a:p>
            <a:pPr>
              <a:buNone/>
            </a:pPr>
            <a:r>
              <a:rPr lang="en-US" sz="2200" b="1" dirty="0" smtClean="0"/>
              <a:t>8- Many structures are essentially proteins e.g. hair, nails, fibers (collagen). </a:t>
            </a:r>
          </a:p>
          <a:p>
            <a:pPr>
              <a:buNone/>
            </a:pPr>
            <a:r>
              <a:rPr lang="en-US" sz="2200" b="1" dirty="0" smtClean="0"/>
              <a:t>9- Provide energy but less than that provided by carbohydrates </a:t>
            </a:r>
            <a:r>
              <a:rPr lang="en-US" sz="2200" b="1" dirty="0" smtClean="0"/>
              <a:t>and fats.</a:t>
            </a:r>
            <a:endParaRPr lang="en-US" sz="2200" b="1" dirty="0" smtClean="0"/>
          </a:p>
          <a:p>
            <a:pPr>
              <a:buNone/>
            </a:pPr>
            <a:r>
              <a:rPr lang="en-US" sz="2200" b="1" dirty="0" smtClean="0"/>
              <a:t>10 - Proteins may be transformed into fats or carbohydrates after </a:t>
            </a:r>
            <a:r>
              <a:rPr lang="en-US" sz="2200" b="1" dirty="0" err="1" smtClean="0"/>
              <a:t>deamination</a:t>
            </a:r>
            <a:r>
              <a:rPr lang="en-US" sz="2200" b="1" dirty="0" smtClean="0"/>
              <a:t> (</a:t>
            </a:r>
            <a:r>
              <a:rPr lang="en-US" sz="2400" b="1" dirty="0" smtClean="0"/>
              <a:t>removal </a:t>
            </a:r>
            <a:r>
              <a:rPr lang="en-US" sz="2400" b="1" dirty="0" smtClean="0"/>
              <a:t>of an amino group from an amino </a:t>
            </a:r>
            <a:r>
              <a:rPr lang="en-US" sz="2400" b="1" dirty="0" smtClean="0"/>
              <a:t>acid</a:t>
            </a:r>
            <a:r>
              <a:rPr lang="en-US" sz="2200" b="1" dirty="0" smtClean="0"/>
              <a:t>). </a:t>
            </a:r>
            <a:endParaRPr lang="en-US" sz="2200" b="1" dirty="0" smtClean="0"/>
          </a:p>
          <a:p>
            <a:pPr>
              <a:buNone/>
            </a:pPr>
            <a:endParaRPr lang="en-US" sz="2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8382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b="1" dirty="0" smtClean="0"/>
              <a:t>Lipids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Fats composed </a:t>
            </a:r>
            <a:r>
              <a:rPr lang="en-US" b="1" dirty="0" smtClean="0"/>
              <a:t>of </a:t>
            </a:r>
            <a:r>
              <a:rPr lang="en-US" b="1" dirty="0" smtClean="0">
                <a:solidFill>
                  <a:srgbClr val="FFC000"/>
                </a:solidFill>
              </a:rPr>
              <a:t>carbon, hydrogen </a:t>
            </a:r>
            <a:r>
              <a:rPr lang="en-US" b="1" dirty="0" smtClean="0"/>
              <a:t>and </a:t>
            </a:r>
            <a:r>
              <a:rPr lang="en-US" b="1" dirty="0" smtClean="0">
                <a:solidFill>
                  <a:srgbClr val="FFC000"/>
                </a:solidFill>
              </a:rPr>
              <a:t>oxygen</a:t>
            </a:r>
            <a:r>
              <a:rPr lang="en-US" b="1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 </a:t>
            </a:r>
            <a:r>
              <a:rPr lang="en-US" b="1" dirty="0" smtClean="0"/>
              <a:t>Fats are sparingly soluble in water and considerably soluble in organic solvents. </a:t>
            </a:r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Fats </a:t>
            </a:r>
            <a:r>
              <a:rPr lang="en-US" b="1" dirty="0" smtClean="0"/>
              <a:t>are a main source of energy to the </a:t>
            </a:r>
            <a:r>
              <a:rPr lang="en-US" b="1" dirty="0" smtClean="0"/>
              <a:t>body after carbohydrates.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 </a:t>
            </a:r>
            <a:r>
              <a:rPr lang="en-US" b="1" dirty="0" smtClean="0"/>
              <a:t>Enough fat must be taken to provide the fat ­soluble vitamins particularly vitamin A. </a:t>
            </a:r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Chemically</a:t>
            </a:r>
            <a:r>
              <a:rPr lang="en-US" b="1" dirty="0" smtClean="0"/>
              <a:t>, fats are </a:t>
            </a:r>
            <a:r>
              <a:rPr lang="en-US" b="1" dirty="0" smtClean="0">
                <a:solidFill>
                  <a:srgbClr val="FFC000"/>
                </a:solidFill>
              </a:rPr>
              <a:t>esters of fatty acids </a:t>
            </a:r>
            <a:r>
              <a:rPr lang="en-US" b="1" dirty="0" smtClean="0"/>
              <a:t>( an ester is the compound that formed by the combination of an acid and an alcohol).</a:t>
            </a: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9">
            <a:extLst>
              <a:ext uri="{FF2B5EF4-FFF2-40B4-BE49-F238E27FC236}">
                <a16:creationId xmlns:a16="http://schemas.microsoft.com/office/drawing/2014/main" xmlns="" id="{066ACF4C-6F8C-46FC-8362-2E05C90EEAFA}"/>
              </a:ext>
            </a:extLst>
          </p:cNvPr>
          <p:cNvGrpSpPr/>
          <p:nvPr/>
        </p:nvGrpSpPr>
        <p:grpSpPr>
          <a:xfrm>
            <a:off x="-218190" y="0"/>
            <a:ext cx="9442982" cy="6858000"/>
            <a:chOff x="-290920" y="0"/>
            <a:chExt cx="12590642" cy="685800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xmlns="" id="{4F373113-18F1-4443-9A8E-5EF06C1D2FEA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8F99D053-FB83-41F1-B2CB-C10918BC99BC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7F4373C1-3934-47C3-8F36-E2FB2615CA87}"/>
                </a:ext>
              </a:extLst>
            </p:cNvPr>
            <p:cNvSpPr txBox="1"/>
            <p:nvPr/>
          </p:nvSpPr>
          <p:spPr>
            <a:xfrm rot="16200000">
              <a:off x="10872792" y="3087012"/>
              <a:ext cx="1992086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about</a:t>
              </a:r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xmlns="" id="{5A5E18E8-5A3E-4F1D-8254-6193AA55C0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3" name="Group 54">
            <a:extLst>
              <a:ext uri="{FF2B5EF4-FFF2-40B4-BE49-F238E27FC236}">
                <a16:creationId xmlns:a16="http://schemas.microsoft.com/office/drawing/2014/main" xmlns="" id="{150C247F-7990-4945-869D-5E2A900F477F}"/>
              </a:ext>
            </a:extLst>
          </p:cNvPr>
          <p:cNvGrpSpPr/>
          <p:nvPr/>
        </p:nvGrpSpPr>
        <p:grpSpPr>
          <a:xfrm>
            <a:off x="-6599088" y="0"/>
            <a:ext cx="8666418" cy="6858000"/>
            <a:chOff x="213096" y="0"/>
            <a:chExt cx="11555225" cy="685800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xmlns="" id="{6D2C93AC-EBE3-4E67-A867-76D5D6BEDB10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35DBD2B9-E73C-4AE9-91C9-698379867E98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CD6BDC4B-8313-4203-9F42-C28AC214EB64}"/>
                </a:ext>
              </a:extLst>
            </p:cNvPr>
            <p:cNvSpPr txBox="1"/>
            <p:nvPr/>
          </p:nvSpPr>
          <p:spPr>
            <a:xfrm rot="16200000">
              <a:off x="10341391" y="2998112"/>
              <a:ext cx="1992086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course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xmlns="" id="{44037FC5-8E34-4772-9A87-813F2AD5E4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" name="Group 59">
            <a:extLst>
              <a:ext uri="{FF2B5EF4-FFF2-40B4-BE49-F238E27FC236}">
                <a16:creationId xmlns:a16="http://schemas.microsoft.com/office/drawing/2014/main" xmlns="" id="{BC916508-F80D-434E-B066-812949E5DB94}"/>
              </a:ext>
            </a:extLst>
          </p:cNvPr>
          <p:cNvGrpSpPr/>
          <p:nvPr/>
        </p:nvGrpSpPr>
        <p:grpSpPr>
          <a:xfrm>
            <a:off x="-5885729" y="0"/>
            <a:ext cx="7539363" cy="6858000"/>
            <a:chOff x="491575" y="0"/>
            <a:chExt cx="10052484" cy="685800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xmlns="" id="{CE9E3B68-B936-49FB-94D8-7AC0076CF488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xmlns="" id="{0D3F9516-66C4-44E6-9877-6C0374B5112C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xmlns="" id="{32DF4D80-460D-4455-B80A-3BC0C6A12DA2}"/>
                </a:ext>
              </a:extLst>
            </p:cNvPr>
            <p:cNvSpPr txBox="1"/>
            <p:nvPr/>
          </p:nvSpPr>
          <p:spPr>
            <a:xfrm rot="16200000">
              <a:off x="9117129" y="3081889"/>
              <a:ext cx="1992086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marks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xmlns="" id="{7AB39DAF-3109-4CEA-BD1D-C123179FF81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70" name="Rectangle 69">
            <a:extLst>
              <a:ext uri="{FF2B5EF4-FFF2-40B4-BE49-F238E27FC236}">
                <a16:creationId xmlns:a16="http://schemas.microsoft.com/office/drawing/2014/main" xmlns="" id="{371C6EE2-CCA6-4F94-870B-CB9D61CEBE17}"/>
              </a:ext>
            </a:extLst>
          </p:cNvPr>
          <p:cNvSpPr/>
          <p:nvPr/>
        </p:nvSpPr>
        <p:spPr>
          <a:xfrm>
            <a:off x="-5971633" y="-1"/>
            <a:ext cx="4336026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81">
            <a:extLst>
              <a:ext uri="{FF2B5EF4-FFF2-40B4-BE49-F238E27FC236}">
                <a16:creationId xmlns:a16="http://schemas.microsoft.com/office/drawing/2014/main" xmlns="" id="{A14E1B91-C212-4889-8705-49BCDB383225}"/>
              </a:ext>
            </a:extLst>
          </p:cNvPr>
          <p:cNvGrpSpPr/>
          <p:nvPr/>
        </p:nvGrpSpPr>
        <p:grpSpPr>
          <a:xfrm>
            <a:off x="2209800" y="1600200"/>
            <a:ext cx="5791200" cy="2526912"/>
            <a:chOff x="2388989" y="3874286"/>
            <a:chExt cx="7198001" cy="2526912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xmlns="" id="{A94C4F95-2EDE-46B0-8B26-C72D6D3C8DB3}"/>
                </a:ext>
              </a:extLst>
            </p:cNvPr>
            <p:cNvSpPr txBox="1"/>
            <p:nvPr/>
          </p:nvSpPr>
          <p:spPr>
            <a:xfrm>
              <a:off x="2795389" y="3874286"/>
              <a:ext cx="6400800" cy="769441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Doaa</a:t>
              </a:r>
              <a:r>
                <a:rPr lang="en-US" sz="4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</a:t>
              </a:r>
              <a:r>
                <a:rPr lang="en-US" sz="4400" b="1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Sabry</a:t>
              </a:r>
              <a:r>
                <a:rPr lang="en-US" sz="4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Ibrahim</a:t>
              </a:r>
              <a:endPara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w Cen MT" panose="020B0602020104020603" pitchFamily="34" charset="0"/>
              </a:endParaRP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xmlns="" id="{944799B2-E7B9-4C01-A37D-BB60C6C75D12}"/>
                </a:ext>
              </a:extLst>
            </p:cNvPr>
            <p:cNvSpPr txBox="1"/>
            <p:nvPr/>
          </p:nvSpPr>
          <p:spPr>
            <a:xfrm>
              <a:off x="2388989" y="5200869"/>
              <a:ext cx="719800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Assistant Professor of Physiology</a:t>
              </a:r>
            </a:p>
            <a:p>
              <a:pPr algn="ctr"/>
              <a:r>
                <a:rPr lang="en-US" sz="2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Department of Zoology, Faculty of Science,  </a:t>
              </a:r>
            </a:p>
            <a:p>
              <a:pPr algn="ctr"/>
              <a:r>
                <a:rPr lang="en-US" sz="2400" b="1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Benha</a:t>
              </a:r>
              <a:r>
                <a:rPr lang="en-US" sz="2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University, Egypt</a:t>
              </a:r>
              <a:endPara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00170612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spd="med">
        <p159:morph option="byObject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8382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4000" dirty="0" smtClean="0"/>
              <a:t>The fats can be classified into: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/>
              <a:t>1) </a:t>
            </a:r>
            <a:r>
              <a:rPr lang="en-US" sz="2800" b="1" u="sng" dirty="0" smtClean="0"/>
              <a:t>Simple </a:t>
            </a:r>
            <a:r>
              <a:rPr lang="en-US" sz="2800" b="1" u="sng" dirty="0" smtClean="0"/>
              <a:t>lipids (or neutral fats):</a:t>
            </a:r>
            <a:r>
              <a:rPr lang="en-US" sz="2800" b="1" dirty="0" smtClean="0"/>
              <a:t> These fats are </a:t>
            </a:r>
            <a:r>
              <a:rPr lang="en-US" sz="2800" b="1" dirty="0" err="1" smtClean="0">
                <a:solidFill>
                  <a:srgbClr val="FFC000"/>
                </a:solidFill>
              </a:rPr>
              <a:t>glycerides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smtClean="0"/>
              <a:t>( esters of fatty acids and glycerol) or </a:t>
            </a:r>
            <a:r>
              <a:rPr lang="en-US" sz="2800" b="1" dirty="0" smtClean="0">
                <a:solidFill>
                  <a:srgbClr val="FFC000"/>
                </a:solidFill>
              </a:rPr>
              <a:t>Waxes</a:t>
            </a:r>
            <a:r>
              <a:rPr lang="en-US" sz="2800" b="1" dirty="0" smtClean="0"/>
              <a:t> ( esters of long-chain fatty acids and </a:t>
            </a:r>
            <a:r>
              <a:rPr lang="en-US" sz="2800" b="1" dirty="0" err="1" smtClean="0"/>
              <a:t>monohydroxil</a:t>
            </a:r>
            <a:r>
              <a:rPr lang="en-US" sz="2800" b="1" dirty="0" smtClean="0"/>
              <a:t> alcohols). </a:t>
            </a:r>
            <a:r>
              <a:rPr lang="en-US" sz="2800" b="1" dirty="0" err="1" smtClean="0"/>
              <a:t>Glycerides</a:t>
            </a:r>
            <a:r>
              <a:rPr lang="en-US" sz="2800" b="1" dirty="0" smtClean="0"/>
              <a:t> are present in animal fats and vegetable oils, while waxes are present in the form of highly insoluble special accumulations like the bee </a:t>
            </a:r>
            <a:r>
              <a:rPr lang="en-US" sz="2800" b="1" dirty="0" smtClean="0"/>
              <a:t>wax.</a:t>
            </a: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2)  </a:t>
            </a:r>
            <a:r>
              <a:rPr lang="en-US" sz="2800" b="1" u="sng" dirty="0" smtClean="0"/>
              <a:t>Derived lipids (or sterols):</a:t>
            </a:r>
            <a:r>
              <a:rPr lang="en-US" sz="2800" b="1" dirty="0" smtClean="0"/>
              <a:t> The sterols are fused ring carbon compounds and are important in the synthesis of some </a:t>
            </a:r>
            <a:r>
              <a:rPr lang="en-US" sz="2800" b="1" dirty="0" smtClean="0">
                <a:solidFill>
                  <a:srgbClr val="FFC000"/>
                </a:solidFill>
              </a:rPr>
              <a:t>steroid </a:t>
            </a:r>
            <a:r>
              <a:rPr lang="en-US" sz="2800" b="1" dirty="0" smtClean="0">
                <a:solidFill>
                  <a:srgbClr val="FFC000"/>
                </a:solidFill>
              </a:rPr>
              <a:t>hormones</a:t>
            </a:r>
            <a:r>
              <a:rPr lang="en-US" sz="2800" b="1" dirty="0" smtClean="0"/>
              <a:t>. </a:t>
            </a: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3) </a:t>
            </a:r>
            <a:r>
              <a:rPr lang="en-US" sz="2800" b="1" u="sng" dirty="0" smtClean="0"/>
              <a:t>Compound </a:t>
            </a:r>
            <a:r>
              <a:rPr lang="en-US" sz="2800" b="1" u="sng" dirty="0" smtClean="0"/>
              <a:t>lipids</a:t>
            </a:r>
            <a:r>
              <a:rPr lang="en-US" sz="2800" b="1" dirty="0" smtClean="0"/>
              <a:t>: are esters of fatty acids and alcohols in </a:t>
            </a:r>
            <a:r>
              <a:rPr lang="en-US" sz="2800" b="1" dirty="0" smtClean="0">
                <a:solidFill>
                  <a:srgbClr val="FFC000"/>
                </a:solidFill>
              </a:rPr>
              <a:t>combination with some other compounds </a:t>
            </a:r>
            <a:r>
              <a:rPr lang="en-US" sz="2800" b="1" dirty="0" smtClean="0"/>
              <a:t>such as lecithin. </a:t>
            </a:r>
          </a:p>
          <a:p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8382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4000" b="1" dirty="0" smtClean="0"/>
              <a:t>Functions of Lipids: </a:t>
            </a:r>
            <a:endParaRPr lang="en-US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/>
              <a:t>1- </a:t>
            </a:r>
            <a:r>
              <a:rPr lang="en-US" sz="2800" b="1" dirty="0" smtClean="0"/>
              <a:t>Fats are the main source of energy </a:t>
            </a:r>
            <a:r>
              <a:rPr lang="en-US" sz="2800" b="1" dirty="0" smtClean="0"/>
              <a:t>production</a:t>
            </a: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2- Fats enter in the building of the cell membrane. </a:t>
            </a:r>
          </a:p>
          <a:p>
            <a:pPr>
              <a:buNone/>
            </a:pPr>
            <a:r>
              <a:rPr lang="en-US" sz="2800" b="1" dirty="0" smtClean="0"/>
              <a:t>3- Fats can be stored in the body as a reserve food in the fat depots (adipose tissues under the skin). </a:t>
            </a:r>
          </a:p>
          <a:p>
            <a:pPr>
              <a:buNone/>
            </a:pPr>
            <a:r>
              <a:rPr lang="en-US" sz="2800" b="1" dirty="0" smtClean="0"/>
              <a:t>4- Carbohydrates and proteins can be stored in the body in the form of fats. </a:t>
            </a:r>
          </a:p>
          <a:p>
            <a:pPr>
              <a:buNone/>
            </a:pPr>
            <a:r>
              <a:rPr lang="en-US" sz="2800" b="1" dirty="0" smtClean="0"/>
              <a:t>5</a:t>
            </a:r>
            <a:r>
              <a:rPr lang="en-US" sz="2800" b="1" i="1" dirty="0" smtClean="0"/>
              <a:t>- </a:t>
            </a:r>
            <a:r>
              <a:rPr lang="en-US" sz="2800" b="1" dirty="0" smtClean="0"/>
              <a:t>Fats keep the body temperature nearly constant. </a:t>
            </a:r>
          </a:p>
          <a:p>
            <a:pPr>
              <a:buNone/>
            </a:pPr>
            <a:r>
              <a:rPr lang="en-US" sz="2800" b="1" dirty="0" smtClean="0"/>
              <a:t>6- Fats are sources of some vitamins, and help in the absorption of some vitamins. </a:t>
            </a:r>
          </a:p>
          <a:p>
            <a:pPr>
              <a:buNone/>
            </a:pPr>
            <a:r>
              <a:rPr lang="en-US" sz="2800" b="1" dirty="0" smtClean="0"/>
              <a:t>7- Fats form some hormones. </a:t>
            </a:r>
          </a:p>
          <a:p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8382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b="1" dirty="0" smtClean="0"/>
              <a:t>Vitamins</a:t>
            </a:r>
            <a:endParaRPr lang="en-US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Vitamins </a:t>
            </a:r>
            <a:r>
              <a:rPr lang="en-US" sz="2800" dirty="0" smtClean="0"/>
              <a:t>are organic substances, other than carbohydrates, proteins , and fats. </a:t>
            </a:r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Vitamins are </a:t>
            </a:r>
            <a:r>
              <a:rPr lang="en-US" sz="2800" dirty="0" smtClean="0"/>
              <a:t>required in small quantities, but their absence may cause </a:t>
            </a:r>
            <a:r>
              <a:rPr lang="en-US" sz="2800" dirty="0" smtClean="0"/>
              <a:t>diseases</a:t>
            </a:r>
            <a:r>
              <a:rPr lang="en-US" sz="2800" dirty="0" smtClean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Vitamins can not be synthesized in the body and hence they must be supplied in the diet. Few vitamins are synthesized in the body in small quantities, such as vitamin K which is obtained by bacteria in the colon. </a:t>
            </a:r>
            <a:r>
              <a:rPr lang="en-US" sz="2800" dirty="0" smtClean="0">
                <a:solidFill>
                  <a:srgbClr val="FFC000"/>
                </a:solidFill>
              </a:rPr>
              <a:t>They are divided according to their solubility into two groups: </a:t>
            </a:r>
          </a:p>
          <a:p>
            <a:pPr>
              <a:buNone/>
            </a:pPr>
            <a:r>
              <a:rPr lang="en-US" sz="2800" dirty="0" smtClean="0">
                <a:solidFill>
                  <a:srgbClr val="FFC000"/>
                </a:solidFill>
              </a:rPr>
              <a:t>1-Water soluble </a:t>
            </a:r>
            <a:r>
              <a:rPr lang="en-US" sz="2800" dirty="0" smtClean="0">
                <a:solidFill>
                  <a:srgbClr val="FFC000"/>
                </a:solidFill>
              </a:rPr>
              <a:t>vitamins</a:t>
            </a:r>
            <a:r>
              <a:rPr lang="en-US" sz="2800" dirty="0" smtClean="0"/>
              <a:t>: vitamin </a:t>
            </a:r>
            <a:r>
              <a:rPr lang="en-US" sz="2800" dirty="0" smtClean="0"/>
              <a:t>B complex and vitamin C. </a:t>
            </a:r>
          </a:p>
          <a:p>
            <a:pPr>
              <a:buNone/>
            </a:pPr>
            <a:r>
              <a:rPr lang="en-US" sz="2800" dirty="0" smtClean="0">
                <a:solidFill>
                  <a:srgbClr val="FFC000"/>
                </a:solidFill>
              </a:rPr>
              <a:t>2- Fat soluble </a:t>
            </a:r>
            <a:r>
              <a:rPr lang="en-US" sz="2800" dirty="0" smtClean="0">
                <a:solidFill>
                  <a:srgbClr val="FFC000"/>
                </a:solidFill>
              </a:rPr>
              <a:t>vitamins</a:t>
            </a:r>
            <a:r>
              <a:rPr lang="en-US" sz="2800" dirty="0" smtClean="0"/>
              <a:t>: vitamins </a:t>
            </a:r>
            <a:r>
              <a:rPr lang="en-US" sz="2800" dirty="0" smtClean="0"/>
              <a:t>A, D, E, and </a:t>
            </a:r>
            <a:r>
              <a:rPr lang="en-US" sz="2800" dirty="0" smtClean="0"/>
              <a:t>K. </a:t>
            </a:r>
            <a:endParaRPr lang="en-US" sz="2800" dirty="0" smtClean="0"/>
          </a:p>
          <a:p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8382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b="1" dirty="0" smtClean="0"/>
              <a:t>Inorganic </a:t>
            </a:r>
            <a:r>
              <a:rPr lang="en-US" sz="4000" b="1" dirty="0" smtClean="0"/>
              <a:t>salts and water</a:t>
            </a:r>
            <a:endParaRPr lang="en-US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FFC000"/>
                </a:solidFill>
              </a:rPr>
              <a:t>Inorganic </a:t>
            </a:r>
            <a:r>
              <a:rPr lang="en-US" sz="2800" b="1" dirty="0" smtClean="0">
                <a:solidFill>
                  <a:srgbClr val="FFC000"/>
                </a:solidFill>
              </a:rPr>
              <a:t>salts: </a:t>
            </a:r>
            <a:r>
              <a:rPr lang="en-US" sz="2800" b="1" dirty="0" smtClean="0"/>
              <a:t>Animals </a:t>
            </a:r>
            <a:r>
              <a:rPr lang="en-US" sz="2800" b="1" dirty="0" smtClean="0"/>
              <a:t>and plants require a number of salts for the normal growth besides water and air. The deficiency of some salts may cause death of the animal. The main salts are those </a:t>
            </a:r>
            <a:r>
              <a:rPr lang="en-US" sz="2800" b="1" dirty="0" smtClean="0"/>
              <a:t>of </a:t>
            </a:r>
            <a:r>
              <a:rPr lang="en-US" sz="2800" b="1" dirty="0" smtClean="0">
                <a:solidFill>
                  <a:srgbClr val="FFC000"/>
                </a:solidFill>
              </a:rPr>
              <a:t>phosphorus, sulfur, sodium, calcium, potassium, iron, magnesium, chlorine, . . .</a:t>
            </a:r>
          </a:p>
          <a:p>
            <a:pPr>
              <a:buNone/>
            </a:pPr>
            <a:endParaRPr lang="en-US" sz="2800" b="1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FFC000"/>
                </a:solidFill>
              </a:rPr>
              <a:t>Water: </a:t>
            </a:r>
            <a:r>
              <a:rPr lang="en-US" sz="2800" b="1" dirty="0" smtClean="0"/>
              <a:t>Water </a:t>
            </a:r>
            <a:r>
              <a:rPr lang="en-US" sz="2800" b="1" dirty="0" smtClean="0"/>
              <a:t>forms </a:t>
            </a:r>
            <a:r>
              <a:rPr lang="en-US" sz="2800" b="1" dirty="0" smtClean="0">
                <a:solidFill>
                  <a:srgbClr val="FFC000"/>
                </a:solidFill>
              </a:rPr>
              <a:t>65 - 70 % </a:t>
            </a:r>
            <a:r>
              <a:rPr lang="en-US" sz="2800" b="1" dirty="0" smtClean="0"/>
              <a:t>the human body weight. It can be stored in the </a:t>
            </a:r>
            <a:r>
              <a:rPr lang="en-US" sz="2800" b="1" dirty="0" err="1" smtClean="0"/>
              <a:t>proteinous</a:t>
            </a:r>
            <a:r>
              <a:rPr lang="en-US" sz="2800" b="1" dirty="0" smtClean="0"/>
              <a:t> tissues. It is a product of metabolism of fats, carbohydrates and proteins. Water is essential in biochemical reactions in the body. The body loose it continuously in </a:t>
            </a:r>
            <a:r>
              <a:rPr lang="en-US" sz="2800" b="1" dirty="0" smtClean="0">
                <a:solidFill>
                  <a:srgbClr val="FFC000"/>
                </a:solidFill>
              </a:rPr>
              <a:t>sweat, urine, feces and through lungs. </a:t>
            </a:r>
          </a:p>
          <a:p>
            <a:pPr>
              <a:buNone/>
            </a:pP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8382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4000" b="1" dirty="0" smtClean="0"/>
              <a:t>Control of water and salt contents: </a:t>
            </a:r>
            <a:endParaRPr lang="en-US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 smtClean="0"/>
              <a:t>The </a:t>
            </a:r>
            <a:r>
              <a:rPr lang="en-US" sz="2800" b="1" dirty="0" smtClean="0"/>
              <a:t>elimination of water and salts is controlled by </a:t>
            </a:r>
            <a:r>
              <a:rPr lang="en-US" sz="2800" b="1" dirty="0" smtClean="0">
                <a:solidFill>
                  <a:srgbClr val="FFC000"/>
                </a:solidFill>
              </a:rPr>
              <a:t>nervous </a:t>
            </a:r>
            <a:r>
              <a:rPr lang="en-US" sz="2800" b="1" dirty="0" err="1" smtClean="0">
                <a:solidFill>
                  <a:srgbClr val="FFC000"/>
                </a:solidFill>
              </a:rPr>
              <a:t>humoral</a:t>
            </a:r>
            <a:r>
              <a:rPr lang="en-US" sz="2800" b="1" dirty="0" smtClean="0">
                <a:solidFill>
                  <a:srgbClr val="FFC000"/>
                </a:solidFill>
              </a:rPr>
              <a:t> (</a:t>
            </a:r>
            <a:r>
              <a:rPr lang="en-US" sz="2800" b="1" dirty="0" err="1" smtClean="0">
                <a:solidFill>
                  <a:srgbClr val="FFC000"/>
                </a:solidFill>
              </a:rPr>
              <a:t>hermones</a:t>
            </a:r>
            <a:r>
              <a:rPr lang="en-US" sz="2800" b="1" dirty="0" smtClean="0">
                <a:solidFill>
                  <a:srgbClr val="FFC000"/>
                </a:solidFill>
              </a:rPr>
              <a:t>) </a:t>
            </a:r>
            <a:r>
              <a:rPr lang="en-US" sz="2800" b="1" dirty="0" smtClean="0">
                <a:solidFill>
                  <a:srgbClr val="FFC000"/>
                </a:solidFill>
              </a:rPr>
              <a:t>influences</a:t>
            </a:r>
            <a:r>
              <a:rPr lang="en-US" sz="2800" b="1" dirty="0" smtClean="0"/>
              <a:t>. </a:t>
            </a:r>
            <a:endParaRPr lang="en-US" sz="2800" b="1" dirty="0" smtClean="0"/>
          </a:p>
          <a:p>
            <a:pPr>
              <a:buFont typeface="Wingdings" pitchFamily="2" charset="2"/>
              <a:buChar char="Ø"/>
            </a:pPr>
            <a:r>
              <a:rPr lang="en-US" sz="2800" b="1" dirty="0" smtClean="0"/>
              <a:t>The </a:t>
            </a:r>
            <a:r>
              <a:rPr lang="en-US" sz="2800" b="1" dirty="0" smtClean="0"/>
              <a:t>nervous control is achieved by </a:t>
            </a:r>
            <a:r>
              <a:rPr lang="en-US" sz="2800" b="1" dirty="0" err="1" smtClean="0">
                <a:solidFill>
                  <a:srgbClr val="FFC000"/>
                </a:solidFill>
              </a:rPr>
              <a:t>osmo</a:t>
            </a:r>
            <a:r>
              <a:rPr lang="en-US" sz="2800" b="1" dirty="0" smtClean="0">
                <a:solidFill>
                  <a:srgbClr val="FFC000"/>
                </a:solidFill>
              </a:rPr>
              <a:t>-receptor nerve cells in the hypothalamus</a:t>
            </a:r>
            <a:r>
              <a:rPr lang="en-US" sz="2800" b="1" dirty="0" smtClean="0"/>
              <a:t>, which are </a:t>
            </a:r>
            <a:r>
              <a:rPr lang="en-US" sz="2800" b="1" dirty="0" smtClean="0">
                <a:solidFill>
                  <a:srgbClr val="FFFF00"/>
                </a:solidFill>
              </a:rPr>
              <a:t>sensitive to changes in electrolytes concentration</a:t>
            </a:r>
            <a:r>
              <a:rPr lang="en-US" sz="2800" b="1" dirty="0" smtClean="0"/>
              <a:t>. </a:t>
            </a:r>
            <a:endParaRPr lang="en-US" sz="2800" b="1" dirty="0" smtClean="0"/>
          </a:p>
          <a:p>
            <a:pPr>
              <a:buFont typeface="Wingdings" pitchFamily="2" charset="2"/>
              <a:buChar char="Ø"/>
            </a:pPr>
            <a:r>
              <a:rPr lang="en-US" sz="2800" b="1" dirty="0" smtClean="0"/>
              <a:t>The </a:t>
            </a:r>
            <a:r>
              <a:rPr lang="en-US" sz="2800" b="1" dirty="0" err="1" smtClean="0"/>
              <a:t>humoral</a:t>
            </a:r>
            <a:r>
              <a:rPr lang="en-US" sz="2800" b="1" dirty="0" smtClean="0"/>
              <a:t> control is achieved by the </a:t>
            </a:r>
            <a:r>
              <a:rPr lang="en-US" sz="2800" b="1" dirty="0" smtClean="0">
                <a:solidFill>
                  <a:srgbClr val="FFC000"/>
                </a:solidFill>
              </a:rPr>
              <a:t>vasopressin</a:t>
            </a:r>
            <a:r>
              <a:rPr lang="en-US" sz="2800" b="1" dirty="0" smtClean="0"/>
              <a:t>; secreted by </a:t>
            </a:r>
            <a:r>
              <a:rPr lang="en-US" sz="2800" b="1" dirty="0" smtClean="0">
                <a:solidFill>
                  <a:srgbClr val="FFC000"/>
                </a:solidFill>
              </a:rPr>
              <a:t>the posterior lobe of the pituitary gland</a:t>
            </a:r>
            <a:r>
              <a:rPr lang="en-US" sz="2800" b="1" dirty="0" smtClean="0"/>
              <a:t>, and </a:t>
            </a:r>
            <a:r>
              <a:rPr lang="en-US" sz="2800" b="1" dirty="0" smtClean="0">
                <a:solidFill>
                  <a:srgbClr val="FFFF00"/>
                </a:solidFill>
              </a:rPr>
              <a:t>inhibit the excretion of water </a:t>
            </a:r>
            <a:r>
              <a:rPr lang="en-US" sz="2800" b="1" dirty="0" smtClean="0"/>
              <a:t>by the kidney. Also, the </a:t>
            </a:r>
            <a:r>
              <a:rPr lang="en-US" sz="2800" b="1" dirty="0" err="1" smtClean="0">
                <a:solidFill>
                  <a:srgbClr val="FFC000"/>
                </a:solidFill>
              </a:rPr>
              <a:t>mineralocorticoide</a:t>
            </a:r>
            <a:r>
              <a:rPr lang="en-US" sz="2800" b="1" dirty="0" smtClean="0"/>
              <a:t> hormones that secreted by the </a:t>
            </a:r>
            <a:r>
              <a:rPr lang="en-US" sz="2800" b="1" dirty="0" smtClean="0">
                <a:solidFill>
                  <a:srgbClr val="FFC000"/>
                </a:solidFill>
              </a:rPr>
              <a:t>adrenal cortex</a:t>
            </a:r>
            <a:r>
              <a:rPr lang="en-US" sz="2800" b="1" dirty="0" smtClean="0"/>
              <a:t>, cause </a:t>
            </a:r>
            <a:r>
              <a:rPr lang="en-US" sz="2800" b="1" dirty="0" smtClean="0">
                <a:solidFill>
                  <a:srgbClr val="FFFF00"/>
                </a:solidFill>
              </a:rPr>
              <a:t>retention of sodium, increase of the extra-cellular fluid, and increase the elimination of potassium from the organism</a:t>
            </a:r>
            <a:r>
              <a:rPr lang="en-US" sz="2800" b="1" dirty="0" smtClean="0"/>
              <a:t>. </a:t>
            </a:r>
          </a:p>
          <a:p>
            <a:r>
              <a:rPr lang="en-US" sz="2800" b="1" dirty="0" smtClean="0"/>
              <a:t> </a:t>
            </a:r>
          </a:p>
          <a:p>
            <a:pPr>
              <a:buNone/>
            </a:pP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4419600"/>
            <a:ext cx="7848600" cy="49244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FFC000"/>
                </a:solidFill>
              </a:rPr>
              <a:t>http://www.bu.edu.eg/staff/doaamohamed7-courses</a:t>
            </a:r>
            <a:endParaRPr lang="en-US" sz="2600" b="1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6600" y="3810000"/>
            <a:ext cx="25146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EG" sz="2400" b="1" dirty="0" smtClean="0">
                <a:solidFill>
                  <a:srgbClr val="FFC000"/>
                </a:solidFill>
              </a:rPr>
              <a:t>لمزيد من المعلومات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57400" y="3048000"/>
            <a:ext cx="49530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prstTxWarp prst="textCanDown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ar-EG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مع تمنياتي لكم بالنجاح والتوفيق</a:t>
            </a:r>
            <a:endParaRPr lang="en-US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2776" name="Picture 8" descr="https://encrypted-tbn2.gstatic.com/images?q=tbn:ANd9GcTltZRkJMrGZMA-lh3WIg_4oemO1TEow6SCMe9PPNFUqSoX_a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533400"/>
            <a:ext cx="3962400" cy="2238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2">
            <a:extLst>
              <a:ext uri="{FF2B5EF4-FFF2-40B4-BE49-F238E27FC236}">
                <a16:creationId xmlns:a16="http://schemas.microsoft.com/office/drawing/2014/main" xmlns="" id="{BC3001EC-9F33-4C39-B780-199714C83EA2}"/>
              </a:ext>
            </a:extLst>
          </p:cNvPr>
          <p:cNvGrpSpPr/>
          <p:nvPr/>
        </p:nvGrpSpPr>
        <p:grpSpPr>
          <a:xfrm>
            <a:off x="-218190" y="0"/>
            <a:ext cx="9442982" cy="6858000"/>
            <a:chOff x="-290920" y="0"/>
            <a:chExt cx="12590642" cy="6858000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xmlns="" id="{129B5C97-F627-4A85-B003-5396A9D964D5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A97C14D5-0388-44F5-AD76-F8BBAF179CD6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2151F346-69C6-4F86-BC1F-C57BA2384CC6}"/>
                </a:ext>
              </a:extLst>
            </p:cNvPr>
            <p:cNvSpPr txBox="1"/>
            <p:nvPr/>
          </p:nvSpPr>
          <p:spPr>
            <a:xfrm rot="16200000">
              <a:off x="10872792" y="3087012"/>
              <a:ext cx="1992086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about</a:t>
              </a:r>
            </a:p>
          </p:txBody>
        </p:sp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xmlns="" id="{52B367FE-8530-4052-AD96-2D6FBE490F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" name="Group 37">
            <a:extLst>
              <a:ext uri="{FF2B5EF4-FFF2-40B4-BE49-F238E27FC236}">
                <a16:creationId xmlns:a16="http://schemas.microsoft.com/office/drawing/2014/main" xmlns="" id="{63E93C38-ECA5-4094-81E9-196A3BD19EBD}"/>
              </a:ext>
            </a:extLst>
          </p:cNvPr>
          <p:cNvGrpSpPr/>
          <p:nvPr/>
        </p:nvGrpSpPr>
        <p:grpSpPr>
          <a:xfrm>
            <a:off x="0" y="0"/>
            <a:ext cx="8666418" cy="6858000"/>
            <a:chOff x="213096" y="0"/>
            <a:chExt cx="11555225" cy="6858000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xmlns="" id="{5C85080E-7B66-43F0-AB4D-3A69B13C005A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405DAC1A-9BF8-460E-8D8B-77BFB6B27FF9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90DCA374-CD21-448B-8791-8A04A9A9A552}"/>
                </a:ext>
              </a:extLst>
            </p:cNvPr>
            <p:cNvSpPr txBox="1"/>
            <p:nvPr/>
          </p:nvSpPr>
          <p:spPr>
            <a:xfrm rot="16200000">
              <a:off x="10341391" y="2998112"/>
              <a:ext cx="1992086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course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xmlns="" id="{83A620A7-5483-4447-9670-0F8D67F3627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" name="Group 42">
            <a:extLst>
              <a:ext uri="{FF2B5EF4-FFF2-40B4-BE49-F238E27FC236}">
                <a16:creationId xmlns:a16="http://schemas.microsoft.com/office/drawing/2014/main" xmlns="" id="{B02914A7-C65F-4EFB-8FF4-9BB283DC3935}"/>
              </a:ext>
            </a:extLst>
          </p:cNvPr>
          <p:cNvGrpSpPr/>
          <p:nvPr/>
        </p:nvGrpSpPr>
        <p:grpSpPr>
          <a:xfrm>
            <a:off x="-5885729" y="0"/>
            <a:ext cx="7539363" cy="6858000"/>
            <a:chOff x="491575" y="0"/>
            <a:chExt cx="10052484" cy="6858000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xmlns="" id="{99DA66B2-8A11-4397-B997-59A37787FEF8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xmlns="" id="{71A8923D-952E-459F-92C0-CCE4C5E45F88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xmlns="" id="{DD73F442-B2F9-477E-B4DE-956CBA09D9C3}"/>
                </a:ext>
              </a:extLst>
            </p:cNvPr>
            <p:cNvSpPr txBox="1"/>
            <p:nvPr/>
          </p:nvSpPr>
          <p:spPr>
            <a:xfrm rot="16200000">
              <a:off x="9117129" y="3081889"/>
              <a:ext cx="1992086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marks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xmlns="" id="{7654DCD4-7920-4D83-8D7F-6D3A71A169A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xmlns="" id="{3C6BBB46-3AAE-49B1-8F56-3535CC357FEB}"/>
              </a:ext>
            </a:extLst>
          </p:cNvPr>
          <p:cNvSpPr/>
          <p:nvPr/>
        </p:nvSpPr>
        <p:spPr>
          <a:xfrm>
            <a:off x="-5971633" y="-1"/>
            <a:ext cx="4336026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Cloud Callout 60"/>
          <p:cNvSpPr/>
          <p:nvPr/>
        </p:nvSpPr>
        <p:spPr>
          <a:xfrm>
            <a:off x="1981200" y="1828800"/>
            <a:ext cx="5257800" cy="3276600"/>
          </a:xfrm>
          <a:prstGeom prst="cloud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en-US" sz="32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en-US" sz="32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General Zoology (2) </a:t>
            </a:r>
          </a:p>
          <a:p>
            <a:pPr algn="ctr"/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Zoo 102</a:t>
            </a:r>
          </a:p>
          <a:p>
            <a:pPr algn="ctr"/>
            <a:endParaRPr 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694856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spd="med">
        <p159:morph option="byObject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9">
            <a:extLst>
              <a:ext uri="{FF2B5EF4-FFF2-40B4-BE49-F238E27FC236}">
                <a16:creationId xmlns:a16="http://schemas.microsoft.com/office/drawing/2014/main" xmlns="" id="{038E6734-F7ED-4197-AE1C-DE222063D26D}"/>
              </a:ext>
            </a:extLst>
          </p:cNvPr>
          <p:cNvGrpSpPr/>
          <p:nvPr/>
        </p:nvGrpSpPr>
        <p:grpSpPr>
          <a:xfrm>
            <a:off x="-218190" y="0"/>
            <a:ext cx="9442982" cy="6858000"/>
            <a:chOff x="-290920" y="0"/>
            <a:chExt cx="12590642" cy="685800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xmlns="" id="{B7FF06C6-EDB2-4E2A-B33F-9667DAB48738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DD389168-73D4-4CCF-B806-15F4C9CFBC65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FD36EBE0-2C84-494E-9C0B-54A6EFA86DA6}"/>
                </a:ext>
              </a:extLst>
            </p:cNvPr>
            <p:cNvSpPr txBox="1"/>
            <p:nvPr/>
          </p:nvSpPr>
          <p:spPr>
            <a:xfrm rot="16200000">
              <a:off x="10872792" y="3087012"/>
              <a:ext cx="1992086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about</a:t>
              </a:r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xmlns="" id="{FE3F6E56-804E-434E-AD42-D62A42CB306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3" name="Group 54">
            <a:extLst>
              <a:ext uri="{FF2B5EF4-FFF2-40B4-BE49-F238E27FC236}">
                <a16:creationId xmlns:a16="http://schemas.microsoft.com/office/drawing/2014/main" xmlns="" id="{208D727C-49D3-4C59-91D3-816C0DD22E21}"/>
              </a:ext>
            </a:extLst>
          </p:cNvPr>
          <p:cNvGrpSpPr/>
          <p:nvPr/>
        </p:nvGrpSpPr>
        <p:grpSpPr>
          <a:xfrm>
            <a:off x="228600" y="0"/>
            <a:ext cx="8666418" cy="6858000"/>
            <a:chOff x="213096" y="0"/>
            <a:chExt cx="11555225" cy="685800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xmlns="" id="{A369AF8C-7DC3-4D77-B3F1-5B8A444D2822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6A173B44-EE6F-4236-9AB2-49524EA553D7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B40A12D7-9F13-43EC-95DE-B85ADBCAA6B6}"/>
                </a:ext>
              </a:extLst>
            </p:cNvPr>
            <p:cNvSpPr txBox="1"/>
            <p:nvPr/>
          </p:nvSpPr>
          <p:spPr>
            <a:xfrm rot="16200000">
              <a:off x="10341391" y="2998112"/>
              <a:ext cx="1992086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course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xmlns="" id="{BA271034-9DEF-432C-A1F3-B6470D2555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" name="Group 59">
            <a:extLst>
              <a:ext uri="{FF2B5EF4-FFF2-40B4-BE49-F238E27FC236}">
                <a16:creationId xmlns:a16="http://schemas.microsoft.com/office/drawing/2014/main" xmlns="" id="{7728BA24-99D1-4E44-98AC-50745A94AD6C}"/>
              </a:ext>
            </a:extLst>
          </p:cNvPr>
          <p:cNvGrpSpPr/>
          <p:nvPr/>
        </p:nvGrpSpPr>
        <p:grpSpPr>
          <a:xfrm>
            <a:off x="990600" y="0"/>
            <a:ext cx="7539363" cy="6858000"/>
            <a:chOff x="491575" y="0"/>
            <a:chExt cx="10052484" cy="685800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xmlns="" id="{1079FD4E-778D-428A-B08F-1B97893971C7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cccc</a:t>
              </a:r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xmlns="" id="{67DB4514-65BA-420D-BBB3-CCF0A5B397CB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xmlns="" id="{F86CE46E-7143-4535-BF09-36D36B082851}"/>
                </a:ext>
              </a:extLst>
            </p:cNvPr>
            <p:cNvSpPr txBox="1"/>
            <p:nvPr/>
          </p:nvSpPr>
          <p:spPr>
            <a:xfrm rot="16200000">
              <a:off x="9117129" y="3081889"/>
              <a:ext cx="1992086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marks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xmlns="" id="{4E9D2CC3-AE8C-4CF7-AC14-0BF3748D63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70" name="Rectangle 69">
            <a:extLst>
              <a:ext uri="{FF2B5EF4-FFF2-40B4-BE49-F238E27FC236}">
                <a16:creationId xmlns:a16="http://schemas.microsoft.com/office/drawing/2014/main" xmlns="" id="{87E322DA-3D39-4A36-A521-33E75DDBFF71}"/>
              </a:ext>
            </a:extLst>
          </p:cNvPr>
          <p:cNvSpPr/>
          <p:nvPr/>
        </p:nvSpPr>
        <p:spPr>
          <a:xfrm>
            <a:off x="-5971633" y="-1"/>
            <a:ext cx="4336026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7" name="Diagram 126"/>
          <p:cNvGraphicFramePr/>
          <p:nvPr/>
        </p:nvGraphicFramePr>
        <p:xfrm>
          <a:off x="1371600" y="1219200"/>
          <a:ext cx="6248400" cy="424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62449921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spd="med">
        <p159:morph option="byObject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09058" cy="46331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b="1" dirty="0" smtClean="0">
                <a:solidFill>
                  <a:srgbClr val="00B0F0"/>
                </a:solidFill>
              </a:rPr>
              <a:t>Physiology </a:t>
            </a:r>
            <a:r>
              <a:rPr lang="en-US" sz="4800" b="1" dirty="0">
                <a:solidFill>
                  <a:srgbClr val="00B0F0"/>
                </a:solidFill>
              </a:rPr>
              <a:t>focuses on </a:t>
            </a:r>
            <a:endParaRPr lang="en-US" sz="4800" b="1" dirty="0" smtClean="0">
              <a:solidFill>
                <a:srgbClr val="00B0F0"/>
              </a:solidFill>
            </a:endParaRPr>
          </a:p>
          <a:p>
            <a:pPr algn="ctr">
              <a:buNone/>
            </a:pP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how </a:t>
            </a: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organisms, organ systems, individual organs, cells, and biomolecules carry out the chemical and physical functions in a living system.</a:t>
            </a:r>
          </a:p>
        </p:txBody>
      </p:sp>
    </p:spTree>
    <p:extLst>
      <p:ext uri="{BB962C8B-B14F-4D97-AF65-F5344CB8AC3E}">
        <p14:creationId xmlns="" xmlns:p14="http://schemas.microsoft.com/office/powerpoint/2010/main" val="170222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3100" b="1" dirty="0" smtClean="0"/>
              <a:t>Physiological processes can be discussed under the following items: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lvl="0"/>
            <a:r>
              <a:rPr lang="en-US" sz="4000" b="1" dirty="0" smtClean="0"/>
              <a:t>Food and nutrition </a:t>
            </a:r>
          </a:p>
          <a:p>
            <a:pPr lvl="0"/>
            <a:r>
              <a:rPr lang="en-US" sz="4000" b="1" dirty="0" smtClean="0"/>
              <a:t>Digestion and metabolism </a:t>
            </a:r>
          </a:p>
          <a:p>
            <a:pPr lvl="0"/>
            <a:r>
              <a:rPr lang="en-US" sz="4000" b="1" dirty="0" smtClean="0"/>
              <a:t>Blood and circulation </a:t>
            </a:r>
          </a:p>
          <a:p>
            <a:pPr lvl="0"/>
            <a:r>
              <a:rPr lang="en-US" sz="4000" b="1" dirty="0" smtClean="0"/>
              <a:t>Lymph and lymphatic system </a:t>
            </a:r>
          </a:p>
          <a:p>
            <a:pPr lvl="0"/>
            <a:r>
              <a:rPr lang="en-US" sz="4000" b="1" dirty="0" smtClean="0"/>
              <a:t>Respiration </a:t>
            </a:r>
          </a:p>
          <a:p>
            <a:pPr lvl="0"/>
            <a:r>
              <a:rPr lang="en-US" sz="4000" b="1" dirty="0" smtClean="0"/>
              <a:t>Excretion </a:t>
            </a:r>
          </a:p>
          <a:p>
            <a:pPr lvl="0"/>
            <a:r>
              <a:rPr lang="en-US" sz="4000" b="1" dirty="0" smtClean="0"/>
              <a:t>Reproduction </a:t>
            </a:r>
          </a:p>
          <a:p>
            <a:pPr lvl="0"/>
            <a:r>
              <a:rPr lang="en-US" sz="4000" b="1" dirty="0" smtClean="0"/>
              <a:t>Muscle-nerve coordination </a:t>
            </a:r>
          </a:p>
          <a:p>
            <a:pPr lvl="0"/>
            <a:r>
              <a:rPr lang="en-US" sz="4000" b="1" dirty="0" smtClean="0"/>
              <a:t>Endocrine glands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FOOD AND NUTRITION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sz="4000" b="1" dirty="0" smtClean="0">
                <a:solidFill>
                  <a:srgbClr val="FFFF00"/>
                </a:solidFill>
              </a:rPr>
              <a:t>Food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is any material other than oxygen ( or air) which is taken by an animal into its body for the purpose of </a:t>
            </a:r>
            <a:r>
              <a:rPr lang="en-US" b="1" u="sng" dirty="0" smtClean="0"/>
              <a:t>providing energy to the body</a:t>
            </a:r>
            <a:r>
              <a:rPr lang="en-US" b="1" dirty="0" smtClean="0"/>
              <a:t>, </a:t>
            </a:r>
            <a:r>
              <a:rPr lang="en-US" b="1" u="sng" dirty="0" smtClean="0"/>
              <a:t>building material for making new tissues</a:t>
            </a:r>
            <a:r>
              <a:rPr lang="en-US" b="1" dirty="0" smtClean="0"/>
              <a:t>, and also </a:t>
            </a:r>
            <a:r>
              <a:rPr lang="en-US" b="1" u="sng" dirty="0" smtClean="0"/>
              <a:t>to repair the old ones</a:t>
            </a:r>
            <a:r>
              <a:rPr lang="en-US" b="1" dirty="0" smtClean="0"/>
              <a:t>. 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So, it is necessary for the physiological activities of life.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Food consists of: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en-US" sz="3600" b="1" dirty="0" smtClean="0"/>
              <a:t>Carbohydrates </a:t>
            </a:r>
          </a:p>
          <a:p>
            <a:pPr lvl="0"/>
            <a:r>
              <a:rPr lang="en-US" sz="3600" b="1" dirty="0" smtClean="0"/>
              <a:t>Proteins </a:t>
            </a:r>
          </a:p>
          <a:p>
            <a:pPr lvl="0"/>
            <a:r>
              <a:rPr lang="en-US" sz="3600" b="1" dirty="0" smtClean="0"/>
              <a:t>Lipids (fats) </a:t>
            </a:r>
          </a:p>
          <a:p>
            <a:pPr lvl="0"/>
            <a:r>
              <a:rPr lang="en-US" sz="3600" b="1" dirty="0" smtClean="0"/>
              <a:t>Vitamins </a:t>
            </a:r>
          </a:p>
          <a:p>
            <a:pPr lvl="0"/>
            <a:r>
              <a:rPr lang="en-US" sz="3600" b="1" dirty="0" smtClean="0"/>
              <a:t>Inorganic salts </a:t>
            </a:r>
          </a:p>
          <a:p>
            <a:pPr lvl="0"/>
            <a:r>
              <a:rPr lang="en-US" sz="3600" b="1" dirty="0" smtClean="0"/>
              <a:t>Water.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900" b="1" dirty="0" smtClean="0"/>
              <a:t>Carbohydrates</a:t>
            </a:r>
            <a:r>
              <a:rPr lang="en-US" b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b="1" dirty="0" smtClean="0"/>
              <a:t>Carbohydrates are composed of </a:t>
            </a:r>
            <a:r>
              <a:rPr lang="en-US" sz="3600" b="1" dirty="0" smtClean="0">
                <a:solidFill>
                  <a:srgbClr val="FFFF00"/>
                </a:solidFill>
              </a:rPr>
              <a:t>carbon</a:t>
            </a:r>
            <a:r>
              <a:rPr lang="en-US" sz="3600" b="1" dirty="0" smtClean="0"/>
              <a:t>, </a:t>
            </a:r>
            <a:r>
              <a:rPr lang="en-US" sz="3600" b="1" dirty="0" smtClean="0">
                <a:solidFill>
                  <a:srgbClr val="FFFF00"/>
                </a:solidFill>
              </a:rPr>
              <a:t>hydrogen</a:t>
            </a:r>
            <a:r>
              <a:rPr lang="en-US" sz="3600" b="1" dirty="0" smtClean="0"/>
              <a:t>, and </a:t>
            </a:r>
            <a:r>
              <a:rPr lang="en-US" sz="3600" b="1" dirty="0" smtClean="0">
                <a:solidFill>
                  <a:srgbClr val="FFFF00"/>
                </a:solidFill>
              </a:rPr>
              <a:t>oxygen</a:t>
            </a:r>
            <a:r>
              <a:rPr lang="en-US" sz="3600" b="1" dirty="0" smtClean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/>
              <a:t>They include </a:t>
            </a:r>
            <a:r>
              <a:rPr lang="en-US" sz="3600" b="1" dirty="0" smtClean="0">
                <a:solidFill>
                  <a:srgbClr val="FFFF00"/>
                </a:solidFill>
              </a:rPr>
              <a:t>sugars</a:t>
            </a:r>
            <a:r>
              <a:rPr lang="en-US" sz="3600" b="1" dirty="0" smtClean="0"/>
              <a:t>, </a:t>
            </a:r>
            <a:r>
              <a:rPr lang="en-US" sz="3600" b="1" dirty="0" smtClean="0">
                <a:solidFill>
                  <a:srgbClr val="FFFF00"/>
                </a:solidFill>
              </a:rPr>
              <a:t>starches</a:t>
            </a:r>
            <a:r>
              <a:rPr lang="en-US" sz="3600" b="1" dirty="0" smtClean="0"/>
              <a:t> and </a:t>
            </a:r>
            <a:r>
              <a:rPr lang="en-US" sz="3600" b="1" dirty="0" smtClean="0">
                <a:solidFill>
                  <a:srgbClr val="FFFF00"/>
                </a:solidFill>
              </a:rPr>
              <a:t>cellulose</a:t>
            </a:r>
            <a:r>
              <a:rPr lang="en-US" sz="3600" b="1" dirty="0" smtClean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/>
              <a:t>Carbohydrates are </a:t>
            </a:r>
            <a:r>
              <a:rPr lang="en-US" sz="3600" b="1" dirty="0" smtClean="0">
                <a:solidFill>
                  <a:srgbClr val="FFFF00"/>
                </a:solidFill>
              </a:rPr>
              <a:t>main sources of energy</a:t>
            </a:r>
            <a:r>
              <a:rPr lang="en-US" sz="3600" b="1" dirty="0" smtClean="0"/>
              <a:t> for most of the animals.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230</TotalTime>
  <Words>1541</Words>
  <Application>Microsoft Office PowerPoint</Application>
  <PresentationFormat>On-screen Show (4:3)</PresentationFormat>
  <Paragraphs>148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Slide 2</vt:lpstr>
      <vt:lpstr>Slide 3</vt:lpstr>
      <vt:lpstr>Slide 4</vt:lpstr>
      <vt:lpstr>Slide 5</vt:lpstr>
      <vt:lpstr> Physiological processes can be discussed under the following items:  </vt:lpstr>
      <vt:lpstr> FOOD AND NUTRITION </vt:lpstr>
      <vt:lpstr> Food consists of:  </vt:lpstr>
      <vt:lpstr> Carbohydrates  </vt:lpstr>
      <vt:lpstr> Carbohydrates are distinguished into:  </vt:lpstr>
      <vt:lpstr>Slide 11</vt:lpstr>
      <vt:lpstr>Slide 12</vt:lpstr>
      <vt:lpstr>Slide 13</vt:lpstr>
      <vt:lpstr>Slide 14</vt:lpstr>
      <vt:lpstr> Functions of Carbohydrates:  </vt:lpstr>
      <vt:lpstr>Proteins</vt:lpstr>
      <vt:lpstr>Proteins are classified into: </vt:lpstr>
      <vt:lpstr>Functions of Proteins: </vt:lpstr>
      <vt:lpstr>Lipids</vt:lpstr>
      <vt:lpstr>The fats can be classified into: </vt:lpstr>
      <vt:lpstr>Functions of Lipids: </vt:lpstr>
      <vt:lpstr>Vitamins</vt:lpstr>
      <vt:lpstr>Inorganic salts and water</vt:lpstr>
      <vt:lpstr>Control of water and salt contents: </vt:lpstr>
      <vt:lpstr>Slide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29</cp:revision>
  <dcterms:created xsi:type="dcterms:W3CDTF">2006-08-16T00:00:00Z</dcterms:created>
  <dcterms:modified xsi:type="dcterms:W3CDTF">2022-02-22T08:10:58Z</dcterms:modified>
</cp:coreProperties>
</file>